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881" r:id="rId2"/>
    <p:sldId id="978" r:id="rId3"/>
    <p:sldId id="979" r:id="rId4"/>
    <p:sldId id="872" r:id="rId5"/>
    <p:sldId id="930" r:id="rId6"/>
    <p:sldId id="980" r:id="rId7"/>
    <p:sldId id="929" r:id="rId8"/>
    <p:sldId id="927" r:id="rId9"/>
    <p:sldId id="928" r:id="rId10"/>
    <p:sldId id="882" r:id="rId11"/>
    <p:sldId id="873" r:id="rId12"/>
    <p:sldId id="874" r:id="rId13"/>
    <p:sldId id="875" r:id="rId14"/>
    <p:sldId id="877" r:id="rId15"/>
    <p:sldId id="878" r:id="rId16"/>
    <p:sldId id="879" r:id="rId17"/>
    <p:sldId id="883" r:id="rId18"/>
    <p:sldId id="884" r:id="rId19"/>
    <p:sldId id="885" r:id="rId20"/>
    <p:sldId id="886" r:id="rId21"/>
    <p:sldId id="887" r:id="rId22"/>
    <p:sldId id="892" r:id="rId23"/>
    <p:sldId id="893" r:id="rId24"/>
    <p:sldId id="888" r:id="rId25"/>
    <p:sldId id="890" r:id="rId26"/>
    <p:sldId id="924" r:id="rId27"/>
    <p:sldId id="925" r:id="rId28"/>
    <p:sldId id="92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A00"/>
    <a:srgbClr val="941100"/>
    <a:srgbClr val="FF2600"/>
    <a:srgbClr val="FF7E79"/>
    <a:srgbClr val="D81E00"/>
    <a:srgbClr val="AEAEAE"/>
    <a:srgbClr val="AB51D6"/>
    <a:srgbClr val="00AAD6"/>
    <a:srgbClr val="318EFD"/>
    <a:srgbClr val="007D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24" autoAdjust="0"/>
    <p:restoredTop sz="95000" autoAdjust="0"/>
  </p:normalViewPr>
  <p:slideViewPr>
    <p:cSldViewPr snapToGrid="0">
      <p:cViewPr varScale="1">
        <p:scale>
          <a:sx n="95" d="100"/>
          <a:sy n="95" d="100"/>
        </p:scale>
        <p:origin x="824" y="17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12/19/23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269603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149091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1552224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2811287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3619181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661948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3450985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2881034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1902933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61396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688549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3240512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1933520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042839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17756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682396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2250125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4000083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62740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230164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837424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253086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1122096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3281121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1259AFC-504E-1C4E-B6EF-55A9A474ECB1}" type="datetime1">
              <a:rPr lang="en-US" smtClean="0"/>
              <a:t>12/19/23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F9DBC4-577B-D840-8CA5-93F4B76C0210}" type="datetime1">
              <a:rPr lang="en-US" smtClean="0"/>
              <a:t>12/19/23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7C5582-5046-3E42-BCC7-72ADA1A24621}" type="datetime1">
              <a:rPr lang="en-US" smtClean="0"/>
              <a:t>12/19/23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D79B34-1669-4741-B0AB-B90F9E524E4C}" type="datetime1">
              <a:rPr lang="en-US" smtClean="0"/>
              <a:t>12/19/23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2E8E5-437A-4043-8EB7-FC47F00F1EF6}" type="datetime1">
              <a:rPr lang="en-US" smtClean="0"/>
              <a:t>12/19/23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F7D966-F9DC-0540-930B-E1258AAFF056}" type="datetime1">
              <a:rPr lang="en-US" smtClean="0"/>
              <a:t>12/19/23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82B607-4871-FB40-9574-39B6CEB2812A}" type="datetime1">
              <a:rPr lang="en-US" smtClean="0"/>
              <a:t>12/19/23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BA27B2-8C00-F84D-ABBA-9E279CB9D7DB}" type="datetime1">
              <a:rPr lang="en-US" smtClean="0"/>
              <a:t>12/19/23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22F593-57A6-2B42-9344-2115EAEE62EE}" type="datetime1">
              <a:rPr lang="en-US" smtClean="0"/>
              <a:t>12/19/23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0F6A29-CBA8-FC40-8655-A3A03586A58F}" type="datetime1">
              <a:rPr lang="en-US" smtClean="0"/>
              <a:t>12/19/23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1BE55D-101C-1E42-8ADB-8C738A947EF3}" type="datetime1">
              <a:rPr lang="en-US" smtClean="0"/>
              <a:t>12/19/23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266A5-900F-614B-ABA3-875DBE56748E}" type="datetime1">
              <a:rPr lang="en-US" smtClean="0"/>
              <a:t>12/19/23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C2FCA1-650A-42EA-95A7-7A2FFD015D28}"/>
              </a:ext>
            </a:extLst>
          </p:cNvPr>
          <p:cNvSpPr>
            <a:spLocks noGrp="1"/>
          </p:cNvSpPr>
          <p:nvPr>
            <p:ph type="title"/>
          </p:nvPr>
        </p:nvSpPr>
        <p:spPr/>
        <p:txBody>
          <a:bodyPr/>
          <a:lstStyle/>
          <a:p>
            <a:r>
              <a:rPr lang="en-US" sz="6000" b="0" dirty="0"/>
              <a:t>Photos &amp; Movie Stills</a:t>
            </a:r>
            <a:endParaRPr lang="en-US" dirty="0"/>
          </a:p>
        </p:txBody>
      </p:sp>
      <p:sp>
        <p:nvSpPr>
          <p:cNvPr id="5" name="Text Placeholder 4">
            <a:extLst>
              <a:ext uri="{FF2B5EF4-FFF2-40B4-BE49-F238E27FC236}">
                <a16:creationId xmlns:a16="http://schemas.microsoft.com/office/drawing/2014/main" id="{4E9A3CBC-D866-46E5-AA37-8D47564F10C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4724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2629-7788-0D2C-452B-E07BE49CE856}"/>
              </a:ext>
            </a:extLst>
          </p:cNvPr>
          <p:cNvSpPr>
            <a:spLocks noGrp="1"/>
          </p:cNvSpPr>
          <p:nvPr>
            <p:ph type="title"/>
          </p:nvPr>
        </p:nvSpPr>
        <p:spPr>
          <a:xfrm>
            <a:off x="838200" y="365125"/>
            <a:ext cx="10515600" cy="1325563"/>
          </a:xfrm>
        </p:spPr>
        <p:txBody>
          <a:bodyPr/>
          <a:lstStyle/>
          <a:p>
            <a:r>
              <a:rPr lang="en-GB" dirty="0"/>
              <a:t>C</a:t>
            </a:r>
            <a:r>
              <a:rPr lang="en-PK" dirty="0"/>
              <a:t>arving Images (jpg files) with ‘</a:t>
            </a:r>
            <a:r>
              <a:rPr lang="en-PK" i="1" dirty="0"/>
              <a:t>scalpel</a:t>
            </a:r>
            <a:r>
              <a:rPr lang="en-PK" dirty="0"/>
              <a:t>’</a:t>
            </a:r>
          </a:p>
        </p:txBody>
      </p:sp>
      <p:sp>
        <p:nvSpPr>
          <p:cNvPr id="7" name="TextBox 6">
            <a:extLst>
              <a:ext uri="{FF2B5EF4-FFF2-40B4-BE49-F238E27FC236}">
                <a16:creationId xmlns:a16="http://schemas.microsoft.com/office/drawing/2014/main" id="{662823CB-6AB4-6C9A-B46B-68CFF28C362A}"/>
              </a:ext>
            </a:extLst>
          </p:cNvPr>
          <p:cNvSpPr txBox="1"/>
          <p:nvPr/>
        </p:nvSpPr>
        <p:spPr>
          <a:xfrm>
            <a:off x="838200" y="1690688"/>
            <a:ext cx="2281518" cy="369332"/>
          </a:xfrm>
          <a:prstGeom prst="rect">
            <a:avLst/>
          </a:prstGeom>
          <a:solidFill>
            <a:schemeClr val="accent4"/>
          </a:solidFill>
        </p:spPr>
        <p:txBody>
          <a:bodyPr wrap="square">
            <a:spAutoFit/>
          </a:bodyPr>
          <a:lstStyle/>
          <a:p>
            <a:r>
              <a:rPr lang="en-GB" dirty="0"/>
              <a:t>Check available space</a:t>
            </a:r>
            <a:endParaRPr lang="en-US" dirty="0"/>
          </a:p>
        </p:txBody>
      </p:sp>
      <p:pic>
        <p:nvPicPr>
          <p:cNvPr id="12" name="Picture 11" descr="A screenshot of a computer&#10;&#10;Description automatically generated">
            <a:extLst>
              <a:ext uri="{FF2B5EF4-FFF2-40B4-BE49-F238E27FC236}">
                <a16:creationId xmlns:a16="http://schemas.microsoft.com/office/drawing/2014/main" id="{236A6601-FD10-2CCC-2CE3-A0FC19733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60020"/>
            <a:ext cx="7772400" cy="3838951"/>
          </a:xfrm>
          <a:prstGeom prst="rect">
            <a:avLst/>
          </a:prstGeom>
        </p:spPr>
      </p:pic>
    </p:spTree>
    <p:extLst>
      <p:ext uri="{BB962C8B-B14F-4D97-AF65-F5344CB8AC3E}">
        <p14:creationId xmlns:p14="http://schemas.microsoft.com/office/powerpoint/2010/main" val="2383237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2629-7788-0D2C-452B-E07BE49CE856}"/>
              </a:ext>
            </a:extLst>
          </p:cNvPr>
          <p:cNvSpPr>
            <a:spLocks noGrp="1"/>
          </p:cNvSpPr>
          <p:nvPr>
            <p:ph type="title"/>
          </p:nvPr>
        </p:nvSpPr>
        <p:spPr>
          <a:xfrm>
            <a:off x="838200" y="365125"/>
            <a:ext cx="10515600" cy="1325563"/>
          </a:xfrm>
        </p:spPr>
        <p:txBody>
          <a:bodyPr/>
          <a:lstStyle/>
          <a:p>
            <a:r>
              <a:rPr lang="en-GB" dirty="0"/>
              <a:t>C</a:t>
            </a:r>
            <a:r>
              <a:rPr lang="en-PK" dirty="0"/>
              <a:t>arving Images (jpg files) with ‘</a:t>
            </a:r>
            <a:r>
              <a:rPr lang="en-PK" i="1" dirty="0"/>
              <a:t>scalpel</a:t>
            </a:r>
            <a:r>
              <a:rPr lang="en-PK" dirty="0"/>
              <a:t>’</a:t>
            </a:r>
          </a:p>
        </p:txBody>
      </p:sp>
      <p:sp>
        <p:nvSpPr>
          <p:cNvPr id="7" name="TextBox 6">
            <a:extLst>
              <a:ext uri="{FF2B5EF4-FFF2-40B4-BE49-F238E27FC236}">
                <a16:creationId xmlns:a16="http://schemas.microsoft.com/office/drawing/2014/main" id="{662823CB-6AB4-6C9A-B46B-68CFF28C362A}"/>
              </a:ext>
            </a:extLst>
          </p:cNvPr>
          <p:cNvSpPr txBox="1"/>
          <p:nvPr/>
        </p:nvSpPr>
        <p:spPr>
          <a:xfrm>
            <a:off x="838200" y="1690688"/>
            <a:ext cx="2214282" cy="369332"/>
          </a:xfrm>
          <a:prstGeom prst="rect">
            <a:avLst/>
          </a:prstGeom>
          <a:solidFill>
            <a:schemeClr val="accent4"/>
          </a:solidFill>
        </p:spPr>
        <p:txBody>
          <a:bodyPr wrap="square">
            <a:spAutoFit/>
          </a:bodyPr>
          <a:lstStyle/>
          <a:p>
            <a:r>
              <a:rPr lang="en-GB" dirty="0"/>
              <a:t>Edit configuration file</a:t>
            </a:r>
            <a:endParaRPr lang="en-US" dirty="0"/>
          </a:p>
        </p:txBody>
      </p:sp>
      <p:pic>
        <p:nvPicPr>
          <p:cNvPr id="4" name="Picture 3" descr="A screenshot of a computer&#10;&#10;Description automatically generated">
            <a:extLst>
              <a:ext uri="{FF2B5EF4-FFF2-40B4-BE49-F238E27FC236}">
                <a16:creationId xmlns:a16="http://schemas.microsoft.com/office/drawing/2014/main" id="{96FCBBFA-89D6-D134-D452-8C2CECCCC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60020"/>
            <a:ext cx="7772400" cy="3406421"/>
          </a:xfrm>
          <a:prstGeom prst="rect">
            <a:avLst/>
          </a:prstGeom>
        </p:spPr>
      </p:pic>
      <p:pic>
        <p:nvPicPr>
          <p:cNvPr id="6" name="Picture 5">
            <a:extLst>
              <a:ext uri="{FF2B5EF4-FFF2-40B4-BE49-F238E27FC236}">
                <a16:creationId xmlns:a16="http://schemas.microsoft.com/office/drawing/2014/main" id="{7BD9D142-A7D5-6578-ED29-92608DB89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5506782"/>
            <a:ext cx="7772400" cy="887260"/>
          </a:xfrm>
          <a:prstGeom prst="rect">
            <a:avLst/>
          </a:prstGeom>
        </p:spPr>
      </p:pic>
    </p:spTree>
    <p:extLst>
      <p:ext uri="{BB962C8B-B14F-4D97-AF65-F5344CB8AC3E}">
        <p14:creationId xmlns:p14="http://schemas.microsoft.com/office/powerpoint/2010/main" val="3141577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2629-7788-0D2C-452B-E07BE49CE856}"/>
              </a:ext>
            </a:extLst>
          </p:cNvPr>
          <p:cNvSpPr>
            <a:spLocks noGrp="1"/>
          </p:cNvSpPr>
          <p:nvPr>
            <p:ph type="title"/>
          </p:nvPr>
        </p:nvSpPr>
        <p:spPr>
          <a:xfrm>
            <a:off x="838200" y="365125"/>
            <a:ext cx="10515600" cy="1325563"/>
          </a:xfrm>
        </p:spPr>
        <p:txBody>
          <a:bodyPr/>
          <a:lstStyle/>
          <a:p>
            <a:r>
              <a:rPr lang="en-GB" dirty="0"/>
              <a:t>C</a:t>
            </a:r>
            <a:r>
              <a:rPr lang="en-PK" dirty="0"/>
              <a:t>arving Images (jpg files) with ‘</a:t>
            </a:r>
            <a:r>
              <a:rPr lang="en-PK" i="1" dirty="0"/>
              <a:t>scalpel</a:t>
            </a:r>
            <a:r>
              <a:rPr lang="en-PK" dirty="0"/>
              <a:t>’</a:t>
            </a:r>
          </a:p>
        </p:txBody>
      </p:sp>
      <p:sp>
        <p:nvSpPr>
          <p:cNvPr id="7" name="TextBox 6">
            <a:extLst>
              <a:ext uri="{FF2B5EF4-FFF2-40B4-BE49-F238E27FC236}">
                <a16:creationId xmlns:a16="http://schemas.microsoft.com/office/drawing/2014/main" id="{662823CB-6AB4-6C9A-B46B-68CFF28C362A}"/>
              </a:ext>
            </a:extLst>
          </p:cNvPr>
          <p:cNvSpPr txBox="1"/>
          <p:nvPr/>
        </p:nvSpPr>
        <p:spPr>
          <a:xfrm>
            <a:off x="838200" y="1690688"/>
            <a:ext cx="2362200" cy="369332"/>
          </a:xfrm>
          <a:prstGeom prst="rect">
            <a:avLst/>
          </a:prstGeom>
          <a:solidFill>
            <a:schemeClr val="accent4"/>
          </a:solidFill>
        </p:spPr>
        <p:txBody>
          <a:bodyPr wrap="square">
            <a:spAutoFit/>
          </a:bodyPr>
          <a:lstStyle/>
          <a:p>
            <a:r>
              <a:rPr lang="en-GB" dirty="0"/>
              <a:t>Run scalpel command</a:t>
            </a:r>
            <a:endParaRPr lang="en-US" dirty="0"/>
          </a:p>
        </p:txBody>
      </p:sp>
      <p:pic>
        <p:nvPicPr>
          <p:cNvPr id="8" name="Picture 7" descr="A screenshot of a computer program&#10;&#10;Description automatically generated">
            <a:extLst>
              <a:ext uri="{FF2B5EF4-FFF2-40B4-BE49-F238E27FC236}">
                <a16:creationId xmlns:a16="http://schemas.microsoft.com/office/drawing/2014/main" id="{B938C8D8-9816-90CF-5201-0E7DBE2729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060020"/>
            <a:ext cx="10688400" cy="2880106"/>
          </a:xfrm>
          <a:prstGeom prst="rect">
            <a:avLst/>
          </a:prstGeom>
        </p:spPr>
      </p:pic>
    </p:spTree>
    <p:extLst>
      <p:ext uri="{BB962C8B-B14F-4D97-AF65-F5344CB8AC3E}">
        <p14:creationId xmlns:p14="http://schemas.microsoft.com/office/powerpoint/2010/main" val="601618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2629-7788-0D2C-452B-E07BE49CE856}"/>
              </a:ext>
            </a:extLst>
          </p:cNvPr>
          <p:cNvSpPr>
            <a:spLocks noGrp="1"/>
          </p:cNvSpPr>
          <p:nvPr>
            <p:ph type="title"/>
          </p:nvPr>
        </p:nvSpPr>
        <p:spPr>
          <a:xfrm>
            <a:off x="838200" y="365125"/>
            <a:ext cx="10515600" cy="1325563"/>
          </a:xfrm>
        </p:spPr>
        <p:txBody>
          <a:bodyPr/>
          <a:lstStyle/>
          <a:p>
            <a:r>
              <a:rPr lang="en-GB" dirty="0"/>
              <a:t>C</a:t>
            </a:r>
            <a:r>
              <a:rPr lang="en-PK" dirty="0"/>
              <a:t>arving Images – </a:t>
            </a:r>
            <a:r>
              <a:rPr lang="en-PK" b="1" i="1" dirty="0">
                <a:solidFill>
                  <a:srgbClr val="FF0000"/>
                </a:solidFill>
              </a:rPr>
              <a:t>Image taken by Camera</a:t>
            </a:r>
          </a:p>
        </p:txBody>
      </p:sp>
      <p:sp>
        <p:nvSpPr>
          <p:cNvPr id="7" name="TextBox 6">
            <a:extLst>
              <a:ext uri="{FF2B5EF4-FFF2-40B4-BE49-F238E27FC236}">
                <a16:creationId xmlns:a16="http://schemas.microsoft.com/office/drawing/2014/main" id="{662823CB-6AB4-6C9A-B46B-68CFF28C362A}"/>
              </a:ext>
            </a:extLst>
          </p:cNvPr>
          <p:cNvSpPr txBox="1"/>
          <p:nvPr/>
        </p:nvSpPr>
        <p:spPr>
          <a:xfrm>
            <a:off x="838199" y="1690688"/>
            <a:ext cx="5548314" cy="369332"/>
          </a:xfrm>
          <a:prstGeom prst="rect">
            <a:avLst/>
          </a:prstGeom>
          <a:solidFill>
            <a:schemeClr val="accent4"/>
          </a:solidFill>
        </p:spPr>
        <p:txBody>
          <a:bodyPr wrap="square">
            <a:spAutoFit/>
          </a:bodyPr>
          <a:lstStyle/>
          <a:p>
            <a:r>
              <a:rPr lang="en-GB" dirty="0"/>
              <a:t>Display Carved Photo - Photo taken by the device camera</a:t>
            </a:r>
            <a:endParaRPr lang="en-US" dirty="0"/>
          </a:p>
        </p:txBody>
      </p:sp>
      <p:pic>
        <p:nvPicPr>
          <p:cNvPr id="4" name="Picture 3" descr="A screenshot of a computer&#10;&#10;Description automatically generated">
            <a:extLst>
              <a:ext uri="{FF2B5EF4-FFF2-40B4-BE49-F238E27FC236}">
                <a16:creationId xmlns:a16="http://schemas.microsoft.com/office/drawing/2014/main" id="{14A54584-76C3-CA50-D3C7-710841E21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60019"/>
            <a:ext cx="9296172" cy="3960000"/>
          </a:xfrm>
          <a:prstGeom prst="rect">
            <a:avLst/>
          </a:prstGeom>
        </p:spPr>
      </p:pic>
    </p:spTree>
    <p:extLst>
      <p:ext uri="{BB962C8B-B14F-4D97-AF65-F5344CB8AC3E}">
        <p14:creationId xmlns:p14="http://schemas.microsoft.com/office/powerpoint/2010/main" val="3583239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2629-7788-0D2C-452B-E07BE49CE856}"/>
              </a:ext>
            </a:extLst>
          </p:cNvPr>
          <p:cNvSpPr>
            <a:spLocks noGrp="1"/>
          </p:cNvSpPr>
          <p:nvPr>
            <p:ph type="title"/>
          </p:nvPr>
        </p:nvSpPr>
        <p:spPr>
          <a:xfrm>
            <a:off x="838200" y="365125"/>
            <a:ext cx="10515600" cy="1325563"/>
          </a:xfrm>
        </p:spPr>
        <p:txBody>
          <a:bodyPr/>
          <a:lstStyle/>
          <a:p>
            <a:r>
              <a:rPr lang="en-GB" dirty="0"/>
              <a:t>C</a:t>
            </a:r>
            <a:r>
              <a:rPr lang="en-PK" dirty="0"/>
              <a:t>arving Images – </a:t>
            </a:r>
            <a:r>
              <a:rPr lang="en-PK" b="1" i="1" dirty="0">
                <a:solidFill>
                  <a:srgbClr val="FF0000"/>
                </a:solidFill>
              </a:rPr>
              <a:t>Image downloaded from cloud</a:t>
            </a:r>
            <a:endParaRPr lang="en-PK" dirty="0"/>
          </a:p>
        </p:txBody>
      </p:sp>
      <p:sp>
        <p:nvSpPr>
          <p:cNvPr id="7" name="TextBox 6">
            <a:extLst>
              <a:ext uri="{FF2B5EF4-FFF2-40B4-BE49-F238E27FC236}">
                <a16:creationId xmlns:a16="http://schemas.microsoft.com/office/drawing/2014/main" id="{662823CB-6AB4-6C9A-B46B-68CFF28C362A}"/>
              </a:ext>
            </a:extLst>
          </p:cNvPr>
          <p:cNvSpPr txBox="1"/>
          <p:nvPr/>
        </p:nvSpPr>
        <p:spPr>
          <a:xfrm>
            <a:off x="838199" y="1690688"/>
            <a:ext cx="5534026" cy="369332"/>
          </a:xfrm>
          <a:prstGeom prst="rect">
            <a:avLst/>
          </a:prstGeom>
          <a:solidFill>
            <a:schemeClr val="accent4"/>
          </a:solidFill>
        </p:spPr>
        <p:txBody>
          <a:bodyPr wrap="square">
            <a:spAutoFit/>
          </a:bodyPr>
          <a:lstStyle/>
          <a:p>
            <a:r>
              <a:rPr lang="en-GB" dirty="0"/>
              <a:t>Display Carved Photo - Photo downloaded from the cloud</a:t>
            </a:r>
            <a:endParaRPr lang="en-US" dirty="0"/>
          </a:p>
        </p:txBody>
      </p:sp>
      <p:pic>
        <p:nvPicPr>
          <p:cNvPr id="5" name="Picture 4" descr="A screenshot of a computer&#10;&#10;Description automatically generated">
            <a:extLst>
              <a:ext uri="{FF2B5EF4-FFF2-40B4-BE49-F238E27FC236}">
                <a16:creationId xmlns:a16="http://schemas.microsoft.com/office/drawing/2014/main" id="{47516001-EF31-D59D-C7C5-B50F293663F9}"/>
              </a:ext>
            </a:extLst>
          </p:cNvPr>
          <p:cNvPicPr>
            <a:picLocks noChangeAspect="1"/>
          </p:cNvPicPr>
          <p:nvPr/>
        </p:nvPicPr>
        <p:blipFill rotWithShape="1">
          <a:blip r:embed="rId3">
            <a:extLst>
              <a:ext uri="{28A0092B-C50C-407E-A947-70E740481C1C}">
                <a14:useLocalDpi xmlns:a14="http://schemas.microsoft.com/office/drawing/2010/main" val="0"/>
              </a:ext>
            </a:extLst>
          </a:blip>
          <a:srcRect b="4609"/>
          <a:stretch/>
        </p:blipFill>
        <p:spPr>
          <a:xfrm>
            <a:off x="838198" y="2060020"/>
            <a:ext cx="7772400" cy="4432855"/>
          </a:xfrm>
          <a:prstGeom prst="rect">
            <a:avLst/>
          </a:prstGeom>
        </p:spPr>
      </p:pic>
    </p:spTree>
    <p:extLst>
      <p:ext uri="{BB962C8B-B14F-4D97-AF65-F5344CB8AC3E}">
        <p14:creationId xmlns:p14="http://schemas.microsoft.com/office/powerpoint/2010/main" val="2743590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7B792-50CB-A034-527D-DB066B8C7ECA}"/>
              </a:ext>
            </a:extLst>
          </p:cNvPr>
          <p:cNvSpPr>
            <a:spLocks noGrp="1"/>
          </p:cNvSpPr>
          <p:nvPr>
            <p:ph type="title"/>
          </p:nvPr>
        </p:nvSpPr>
        <p:spPr/>
        <p:txBody>
          <a:bodyPr/>
          <a:lstStyle/>
          <a:p>
            <a:r>
              <a:rPr lang="en-PK" dirty="0"/>
              <a:t>Carving images (jpg)</a:t>
            </a:r>
          </a:p>
        </p:txBody>
      </p:sp>
      <p:sp>
        <p:nvSpPr>
          <p:cNvPr id="3" name="Content Placeholder 2">
            <a:extLst>
              <a:ext uri="{FF2B5EF4-FFF2-40B4-BE49-F238E27FC236}">
                <a16:creationId xmlns:a16="http://schemas.microsoft.com/office/drawing/2014/main" id="{C00EF2A4-373B-A054-1D99-C42EEACC2D59}"/>
              </a:ext>
            </a:extLst>
          </p:cNvPr>
          <p:cNvSpPr>
            <a:spLocks noGrp="1"/>
          </p:cNvSpPr>
          <p:nvPr>
            <p:ph idx="1"/>
          </p:nvPr>
        </p:nvSpPr>
        <p:spPr/>
        <p:txBody>
          <a:bodyPr/>
          <a:lstStyle/>
          <a:p>
            <a:pPr>
              <a:lnSpc>
                <a:spcPct val="200000"/>
              </a:lnSpc>
            </a:pPr>
            <a:r>
              <a:rPr lang="en-PK" dirty="0"/>
              <a:t>Scalpel produces unnecessary large output</a:t>
            </a:r>
          </a:p>
          <a:p>
            <a:pPr>
              <a:lnSpc>
                <a:spcPct val="200000"/>
              </a:lnSpc>
            </a:pPr>
            <a:r>
              <a:rPr lang="en-GB" dirty="0"/>
              <a:t>More than 27 GB for a 7.3 GB image file</a:t>
            </a:r>
          </a:p>
          <a:p>
            <a:pPr>
              <a:lnSpc>
                <a:spcPct val="200000"/>
              </a:lnSpc>
            </a:pPr>
            <a:r>
              <a:rPr lang="en-GB" dirty="0"/>
              <a:t>Same images are carved multiple time</a:t>
            </a:r>
          </a:p>
          <a:p>
            <a:pPr>
              <a:lnSpc>
                <a:spcPct val="200000"/>
              </a:lnSpc>
            </a:pPr>
            <a:r>
              <a:rPr lang="en-GB" b="1" i="1" dirty="0">
                <a:solidFill>
                  <a:srgbClr val="FF0000"/>
                </a:solidFill>
              </a:rPr>
              <a:t>Foremost</a:t>
            </a:r>
            <a:r>
              <a:rPr lang="en-GB" dirty="0"/>
              <a:t> is a better, easier, and faster option</a:t>
            </a:r>
            <a:endParaRPr lang="en-PK" dirty="0"/>
          </a:p>
        </p:txBody>
      </p:sp>
    </p:spTree>
    <p:extLst>
      <p:ext uri="{BB962C8B-B14F-4D97-AF65-F5344CB8AC3E}">
        <p14:creationId xmlns:p14="http://schemas.microsoft.com/office/powerpoint/2010/main" val="4094512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2629-7788-0D2C-452B-E07BE49CE856}"/>
              </a:ext>
            </a:extLst>
          </p:cNvPr>
          <p:cNvSpPr>
            <a:spLocks noGrp="1"/>
          </p:cNvSpPr>
          <p:nvPr>
            <p:ph type="title"/>
          </p:nvPr>
        </p:nvSpPr>
        <p:spPr>
          <a:xfrm>
            <a:off x="838200" y="365125"/>
            <a:ext cx="10515600" cy="1325563"/>
          </a:xfrm>
        </p:spPr>
        <p:txBody>
          <a:bodyPr/>
          <a:lstStyle/>
          <a:p>
            <a:r>
              <a:rPr lang="en-GB" dirty="0"/>
              <a:t>C</a:t>
            </a:r>
            <a:r>
              <a:rPr lang="en-PK" dirty="0"/>
              <a:t>arving Images with ‘</a:t>
            </a:r>
            <a:r>
              <a:rPr lang="en-PK" i="1" dirty="0"/>
              <a:t>foremost</a:t>
            </a:r>
            <a:r>
              <a:rPr lang="en-PK" dirty="0"/>
              <a:t>’</a:t>
            </a:r>
          </a:p>
        </p:txBody>
      </p:sp>
      <p:sp>
        <p:nvSpPr>
          <p:cNvPr id="7" name="TextBox 6">
            <a:extLst>
              <a:ext uri="{FF2B5EF4-FFF2-40B4-BE49-F238E27FC236}">
                <a16:creationId xmlns:a16="http://schemas.microsoft.com/office/drawing/2014/main" id="{662823CB-6AB4-6C9A-B46B-68CFF28C362A}"/>
              </a:ext>
            </a:extLst>
          </p:cNvPr>
          <p:cNvSpPr txBox="1"/>
          <p:nvPr/>
        </p:nvSpPr>
        <p:spPr>
          <a:xfrm>
            <a:off x="838199" y="1690688"/>
            <a:ext cx="4540625" cy="369332"/>
          </a:xfrm>
          <a:prstGeom prst="rect">
            <a:avLst/>
          </a:prstGeom>
          <a:solidFill>
            <a:schemeClr val="accent4"/>
          </a:solidFill>
        </p:spPr>
        <p:txBody>
          <a:bodyPr wrap="square">
            <a:spAutoFit/>
          </a:bodyPr>
          <a:lstStyle/>
          <a:p>
            <a:r>
              <a:rPr lang="en-GB" dirty="0"/>
              <a:t>Create an output directory and run command</a:t>
            </a:r>
            <a:endParaRPr lang="en-US" dirty="0"/>
          </a:p>
        </p:txBody>
      </p:sp>
      <p:pic>
        <p:nvPicPr>
          <p:cNvPr id="4" name="Picture 3" descr="A screen shot of a computer&#10;&#10;Description automatically generated">
            <a:extLst>
              <a:ext uri="{FF2B5EF4-FFF2-40B4-BE49-F238E27FC236}">
                <a16:creationId xmlns:a16="http://schemas.microsoft.com/office/drawing/2014/main" id="{312C7566-6B19-1C3E-3FBB-F5113DBA7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60020"/>
            <a:ext cx="11095200" cy="2160127"/>
          </a:xfrm>
          <a:prstGeom prst="rect">
            <a:avLst/>
          </a:prstGeom>
        </p:spPr>
      </p:pic>
    </p:spTree>
    <p:extLst>
      <p:ext uri="{BB962C8B-B14F-4D97-AF65-F5344CB8AC3E}">
        <p14:creationId xmlns:p14="http://schemas.microsoft.com/office/powerpoint/2010/main" val="1843111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2629-7788-0D2C-452B-E07BE49CE856}"/>
              </a:ext>
            </a:extLst>
          </p:cNvPr>
          <p:cNvSpPr>
            <a:spLocks noGrp="1"/>
          </p:cNvSpPr>
          <p:nvPr>
            <p:ph type="title"/>
          </p:nvPr>
        </p:nvSpPr>
        <p:spPr>
          <a:xfrm>
            <a:off x="838200" y="365125"/>
            <a:ext cx="10515600" cy="1325563"/>
          </a:xfrm>
        </p:spPr>
        <p:txBody>
          <a:bodyPr/>
          <a:lstStyle/>
          <a:p>
            <a:r>
              <a:rPr lang="en-GB" dirty="0"/>
              <a:t>C</a:t>
            </a:r>
            <a:r>
              <a:rPr lang="en-PK" dirty="0"/>
              <a:t>arving Images with ‘</a:t>
            </a:r>
            <a:r>
              <a:rPr lang="en-PK" i="1" dirty="0"/>
              <a:t>foremost</a:t>
            </a:r>
            <a:r>
              <a:rPr lang="en-PK" dirty="0"/>
              <a:t>’</a:t>
            </a:r>
          </a:p>
        </p:txBody>
      </p:sp>
      <p:sp>
        <p:nvSpPr>
          <p:cNvPr id="7" name="TextBox 6">
            <a:extLst>
              <a:ext uri="{FF2B5EF4-FFF2-40B4-BE49-F238E27FC236}">
                <a16:creationId xmlns:a16="http://schemas.microsoft.com/office/drawing/2014/main" id="{662823CB-6AB4-6C9A-B46B-68CFF28C362A}"/>
              </a:ext>
            </a:extLst>
          </p:cNvPr>
          <p:cNvSpPr txBox="1"/>
          <p:nvPr/>
        </p:nvSpPr>
        <p:spPr>
          <a:xfrm>
            <a:off x="838199" y="1690688"/>
            <a:ext cx="2469777" cy="369332"/>
          </a:xfrm>
          <a:prstGeom prst="rect">
            <a:avLst/>
          </a:prstGeom>
          <a:solidFill>
            <a:schemeClr val="accent4"/>
          </a:solidFill>
        </p:spPr>
        <p:txBody>
          <a:bodyPr wrap="square">
            <a:spAutoFit/>
          </a:bodyPr>
          <a:lstStyle/>
          <a:p>
            <a:r>
              <a:rPr lang="en-GB" dirty="0"/>
              <a:t>View output of foremost</a:t>
            </a:r>
            <a:endParaRPr lang="en-US" dirty="0"/>
          </a:p>
        </p:txBody>
      </p:sp>
      <p:pic>
        <p:nvPicPr>
          <p:cNvPr id="4" name="Picture 3" descr="A screenshot of a computer screen&#10;&#10;Description automatically generated">
            <a:extLst>
              <a:ext uri="{FF2B5EF4-FFF2-40B4-BE49-F238E27FC236}">
                <a16:creationId xmlns:a16="http://schemas.microsoft.com/office/drawing/2014/main" id="{DD6052D9-6710-90B7-C2F3-31DC2EFB4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060020"/>
            <a:ext cx="7192800" cy="4319698"/>
          </a:xfrm>
          <a:prstGeom prst="rect">
            <a:avLst/>
          </a:prstGeom>
        </p:spPr>
      </p:pic>
    </p:spTree>
    <p:extLst>
      <p:ext uri="{BB962C8B-B14F-4D97-AF65-F5344CB8AC3E}">
        <p14:creationId xmlns:p14="http://schemas.microsoft.com/office/powerpoint/2010/main" val="669389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2629-7788-0D2C-452B-E07BE49CE856}"/>
              </a:ext>
            </a:extLst>
          </p:cNvPr>
          <p:cNvSpPr>
            <a:spLocks noGrp="1"/>
          </p:cNvSpPr>
          <p:nvPr>
            <p:ph type="title"/>
          </p:nvPr>
        </p:nvSpPr>
        <p:spPr>
          <a:xfrm>
            <a:off x="838200" y="365125"/>
            <a:ext cx="10515600" cy="1325563"/>
          </a:xfrm>
        </p:spPr>
        <p:txBody>
          <a:bodyPr/>
          <a:lstStyle/>
          <a:p>
            <a:r>
              <a:rPr lang="en-GB" dirty="0"/>
              <a:t>C</a:t>
            </a:r>
            <a:r>
              <a:rPr lang="en-PK" dirty="0"/>
              <a:t>arving Images with ‘</a:t>
            </a:r>
            <a:r>
              <a:rPr lang="en-PK" i="1" dirty="0"/>
              <a:t>foremost</a:t>
            </a:r>
            <a:r>
              <a:rPr lang="en-PK" dirty="0"/>
              <a:t>’</a:t>
            </a:r>
          </a:p>
        </p:txBody>
      </p:sp>
      <p:sp>
        <p:nvSpPr>
          <p:cNvPr id="7" name="TextBox 6">
            <a:extLst>
              <a:ext uri="{FF2B5EF4-FFF2-40B4-BE49-F238E27FC236}">
                <a16:creationId xmlns:a16="http://schemas.microsoft.com/office/drawing/2014/main" id="{662823CB-6AB4-6C9A-B46B-68CFF28C362A}"/>
              </a:ext>
            </a:extLst>
          </p:cNvPr>
          <p:cNvSpPr txBox="1"/>
          <p:nvPr/>
        </p:nvSpPr>
        <p:spPr>
          <a:xfrm>
            <a:off x="838199" y="1690688"/>
            <a:ext cx="2967319" cy="369332"/>
          </a:xfrm>
          <a:prstGeom prst="rect">
            <a:avLst/>
          </a:prstGeom>
          <a:solidFill>
            <a:schemeClr val="accent4"/>
          </a:solidFill>
        </p:spPr>
        <p:txBody>
          <a:bodyPr wrap="square">
            <a:spAutoFit/>
          </a:bodyPr>
          <a:lstStyle/>
          <a:p>
            <a:r>
              <a:rPr lang="en-GB" dirty="0"/>
              <a:t>View audit report of foremost</a:t>
            </a:r>
            <a:endParaRPr lang="en-US" dirty="0"/>
          </a:p>
        </p:txBody>
      </p:sp>
      <p:pic>
        <p:nvPicPr>
          <p:cNvPr id="8" name="Picture 7" descr="A screenshot of a computer&#10;&#10;Description automatically generated">
            <a:extLst>
              <a:ext uri="{FF2B5EF4-FFF2-40B4-BE49-F238E27FC236}">
                <a16:creationId xmlns:a16="http://schemas.microsoft.com/office/drawing/2014/main" id="{FA077B23-1994-577B-7002-A72F250FF7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060019"/>
            <a:ext cx="9277200" cy="3959894"/>
          </a:xfrm>
          <a:prstGeom prst="rect">
            <a:avLst/>
          </a:prstGeom>
        </p:spPr>
      </p:pic>
    </p:spTree>
    <p:extLst>
      <p:ext uri="{BB962C8B-B14F-4D97-AF65-F5344CB8AC3E}">
        <p14:creationId xmlns:p14="http://schemas.microsoft.com/office/powerpoint/2010/main" val="3958522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2629-7788-0D2C-452B-E07BE49CE856}"/>
              </a:ext>
            </a:extLst>
          </p:cNvPr>
          <p:cNvSpPr>
            <a:spLocks noGrp="1"/>
          </p:cNvSpPr>
          <p:nvPr>
            <p:ph type="title"/>
          </p:nvPr>
        </p:nvSpPr>
        <p:spPr>
          <a:xfrm>
            <a:off x="838200" y="365125"/>
            <a:ext cx="10515600" cy="1325563"/>
          </a:xfrm>
        </p:spPr>
        <p:txBody>
          <a:bodyPr/>
          <a:lstStyle/>
          <a:p>
            <a:r>
              <a:rPr lang="en-GB" dirty="0"/>
              <a:t>C</a:t>
            </a:r>
            <a:r>
              <a:rPr lang="en-PK" dirty="0"/>
              <a:t>arving Images with ‘</a:t>
            </a:r>
            <a:r>
              <a:rPr lang="en-PK" i="1" dirty="0"/>
              <a:t>foremost</a:t>
            </a:r>
            <a:r>
              <a:rPr lang="en-PK" dirty="0"/>
              <a:t>’</a:t>
            </a:r>
          </a:p>
        </p:txBody>
      </p:sp>
      <p:sp>
        <p:nvSpPr>
          <p:cNvPr id="7" name="TextBox 6">
            <a:extLst>
              <a:ext uri="{FF2B5EF4-FFF2-40B4-BE49-F238E27FC236}">
                <a16:creationId xmlns:a16="http://schemas.microsoft.com/office/drawing/2014/main" id="{662823CB-6AB4-6C9A-B46B-68CFF28C362A}"/>
              </a:ext>
            </a:extLst>
          </p:cNvPr>
          <p:cNvSpPr txBox="1"/>
          <p:nvPr/>
        </p:nvSpPr>
        <p:spPr>
          <a:xfrm>
            <a:off x="838199" y="1690688"/>
            <a:ext cx="3021107" cy="369332"/>
          </a:xfrm>
          <a:prstGeom prst="rect">
            <a:avLst/>
          </a:prstGeom>
          <a:solidFill>
            <a:schemeClr val="accent4"/>
          </a:solidFill>
        </p:spPr>
        <p:txBody>
          <a:bodyPr wrap="square">
            <a:spAutoFit/>
          </a:bodyPr>
          <a:lstStyle/>
          <a:p>
            <a:r>
              <a:rPr lang="en-GB" dirty="0"/>
              <a:t>View audit report of foremost</a:t>
            </a:r>
            <a:endParaRPr lang="en-US" dirty="0"/>
          </a:p>
        </p:txBody>
      </p:sp>
      <p:pic>
        <p:nvPicPr>
          <p:cNvPr id="5" name="Picture 4" descr="A screenshot of a computer&#10;&#10;Description automatically generated">
            <a:extLst>
              <a:ext uri="{FF2B5EF4-FFF2-40B4-BE49-F238E27FC236}">
                <a16:creationId xmlns:a16="http://schemas.microsoft.com/office/drawing/2014/main" id="{F49E87C9-C811-B286-8571-D7C7B3DFF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2060021"/>
            <a:ext cx="7189200" cy="4319519"/>
          </a:xfrm>
          <a:prstGeom prst="rect">
            <a:avLst/>
          </a:prstGeom>
        </p:spPr>
      </p:pic>
      <p:sp>
        <p:nvSpPr>
          <p:cNvPr id="3" name="TextBox 2">
            <a:extLst>
              <a:ext uri="{FF2B5EF4-FFF2-40B4-BE49-F238E27FC236}">
                <a16:creationId xmlns:a16="http://schemas.microsoft.com/office/drawing/2014/main" id="{CA8885D1-7542-690A-68E1-C6F7A7F73A8F}"/>
              </a:ext>
            </a:extLst>
          </p:cNvPr>
          <p:cNvSpPr txBox="1"/>
          <p:nvPr/>
        </p:nvSpPr>
        <p:spPr>
          <a:xfrm>
            <a:off x="8219495" y="2060020"/>
            <a:ext cx="3134305" cy="4370427"/>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lang="en-GB" sz="2000" dirty="0"/>
              <a:t>14,149 jpg images carved by the foremost tool</a:t>
            </a:r>
          </a:p>
          <a:p>
            <a:pPr marL="285750" indent="-285750">
              <a:buFont typeface="Arial" panose="020B0604020202020204" pitchFamily="34" charset="0"/>
              <a:buChar char="•"/>
            </a:pPr>
            <a:r>
              <a:rPr lang="en-GB" sz="2000" dirty="0"/>
              <a:t>Images carved from entire 7.3 GB disk image</a:t>
            </a:r>
          </a:p>
          <a:p>
            <a:pPr marL="285750" indent="-285750">
              <a:buFont typeface="Arial" panose="020B0604020202020204" pitchFamily="34" charset="0"/>
              <a:buChar char="•"/>
            </a:pPr>
            <a:r>
              <a:rPr lang="en-GB" sz="2000" dirty="0"/>
              <a:t>File system had only 12 jpg images</a:t>
            </a:r>
          </a:p>
          <a:p>
            <a:pPr marL="285750" indent="-285750">
              <a:buFont typeface="Arial" panose="020B0604020202020204" pitchFamily="34" charset="0"/>
              <a:buChar char="•"/>
            </a:pPr>
            <a:r>
              <a:rPr lang="en-GB" sz="2000" dirty="0"/>
              <a:t>The carved jpg images are those used by file system in activities and then deleted</a:t>
            </a:r>
          </a:p>
          <a:p>
            <a:pPr marL="285750" indent="-285750">
              <a:buFont typeface="Arial" panose="020B0604020202020204" pitchFamily="34" charset="0"/>
              <a:buChar char="•"/>
            </a:pPr>
            <a:r>
              <a:rPr lang="en-GB" sz="2000" dirty="0"/>
              <a:t>But deleted files can be recovered by file carving tools</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313424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76BB7C-EF9A-3E53-AD1B-69DA025D089C}"/>
              </a:ext>
            </a:extLst>
          </p:cNvPr>
          <p:cNvSpPr>
            <a:spLocks noGrp="1"/>
          </p:cNvSpPr>
          <p:nvPr>
            <p:ph type="title"/>
          </p:nvPr>
        </p:nvSpPr>
        <p:spPr/>
        <p:txBody>
          <a:bodyPr/>
          <a:lstStyle/>
          <a:p>
            <a:r>
              <a:rPr lang="en-PK" dirty="0"/>
              <a:t>Linux Commands Used in This Lab</a:t>
            </a:r>
          </a:p>
        </p:txBody>
      </p:sp>
      <p:graphicFrame>
        <p:nvGraphicFramePr>
          <p:cNvPr id="6" name="Content Placeholder 5">
            <a:extLst>
              <a:ext uri="{FF2B5EF4-FFF2-40B4-BE49-F238E27FC236}">
                <a16:creationId xmlns:a16="http://schemas.microsoft.com/office/drawing/2014/main" id="{5950EB57-F604-35FB-C742-759565F7B8B5}"/>
              </a:ext>
            </a:extLst>
          </p:cNvPr>
          <p:cNvGraphicFramePr>
            <a:graphicFrameLocks noGrp="1"/>
          </p:cNvGraphicFramePr>
          <p:nvPr>
            <p:ph idx="1"/>
            <p:extLst>
              <p:ext uri="{D42A27DB-BD31-4B8C-83A1-F6EECF244321}">
                <p14:modId xmlns:p14="http://schemas.microsoft.com/office/powerpoint/2010/main" val="594684181"/>
              </p:ext>
            </p:extLst>
          </p:nvPr>
        </p:nvGraphicFramePr>
        <p:xfrm>
          <a:off x="838200" y="1825625"/>
          <a:ext cx="10515600" cy="4394200"/>
        </p:xfrm>
        <a:graphic>
          <a:graphicData uri="http://schemas.openxmlformats.org/drawingml/2006/table">
            <a:tbl>
              <a:tblPr firstRow="1" bandRow="1">
                <a:tableStyleId>{5940675A-B579-460E-94D1-54222C63F5DA}</a:tableStyleId>
              </a:tblPr>
              <a:tblGrid>
                <a:gridCol w="1165412">
                  <a:extLst>
                    <a:ext uri="{9D8B030D-6E8A-4147-A177-3AD203B41FA5}">
                      <a16:colId xmlns:a16="http://schemas.microsoft.com/office/drawing/2014/main" val="1858325656"/>
                    </a:ext>
                  </a:extLst>
                </a:gridCol>
                <a:gridCol w="2263588">
                  <a:extLst>
                    <a:ext uri="{9D8B030D-6E8A-4147-A177-3AD203B41FA5}">
                      <a16:colId xmlns:a16="http://schemas.microsoft.com/office/drawing/2014/main" val="3614421327"/>
                    </a:ext>
                  </a:extLst>
                </a:gridCol>
                <a:gridCol w="2540000">
                  <a:extLst>
                    <a:ext uri="{9D8B030D-6E8A-4147-A177-3AD203B41FA5}">
                      <a16:colId xmlns:a16="http://schemas.microsoft.com/office/drawing/2014/main" val="1841703443"/>
                    </a:ext>
                  </a:extLst>
                </a:gridCol>
                <a:gridCol w="4546600">
                  <a:extLst>
                    <a:ext uri="{9D8B030D-6E8A-4147-A177-3AD203B41FA5}">
                      <a16:colId xmlns:a16="http://schemas.microsoft.com/office/drawing/2014/main" val="3072370397"/>
                    </a:ext>
                  </a:extLst>
                </a:gridCol>
              </a:tblGrid>
              <a:tr h="370840">
                <a:tc>
                  <a:txBody>
                    <a:bodyPr/>
                    <a:lstStyle/>
                    <a:p>
                      <a:pPr algn="ctr"/>
                      <a:r>
                        <a:rPr lang="en-PK" b="1" dirty="0"/>
                        <a:t>Command</a:t>
                      </a:r>
                    </a:p>
                  </a:txBody>
                  <a:tcPr anchor="ctr"/>
                </a:tc>
                <a:tc>
                  <a:txBody>
                    <a:bodyPr/>
                    <a:lstStyle/>
                    <a:p>
                      <a:pPr algn="ctr"/>
                      <a:r>
                        <a:rPr lang="en-PK" b="1" dirty="0"/>
                        <a:t>Purpose</a:t>
                      </a:r>
                    </a:p>
                  </a:txBody>
                  <a:tcPr anchor="ctr"/>
                </a:tc>
                <a:tc>
                  <a:txBody>
                    <a:bodyPr/>
                    <a:lstStyle/>
                    <a:p>
                      <a:pPr algn="ctr"/>
                      <a:r>
                        <a:rPr lang="en-PK" b="1" dirty="0"/>
                        <a:t>Command Syntax Used</a:t>
                      </a:r>
                    </a:p>
                  </a:txBody>
                  <a:tcPr anchor="ctr"/>
                </a:tc>
                <a:tc>
                  <a:txBody>
                    <a:bodyPr/>
                    <a:lstStyle/>
                    <a:p>
                      <a:pPr algn="ctr"/>
                      <a:r>
                        <a:rPr lang="en-PK" b="1" dirty="0"/>
                        <a:t>Explanation</a:t>
                      </a:r>
                    </a:p>
                  </a:txBody>
                  <a:tcPr anchor="ctr"/>
                </a:tc>
                <a:extLst>
                  <a:ext uri="{0D108BD9-81ED-4DB2-BD59-A6C34878D82A}">
                    <a16:rowId xmlns:a16="http://schemas.microsoft.com/office/drawing/2014/main" val="1630610609"/>
                  </a:ext>
                </a:extLst>
              </a:tr>
              <a:tr h="370840">
                <a:tc>
                  <a:txBody>
                    <a:bodyPr/>
                    <a:lstStyle/>
                    <a:p>
                      <a:r>
                        <a:rPr lang="en-GB" dirty="0"/>
                        <a:t>s</a:t>
                      </a:r>
                      <a:r>
                        <a:rPr lang="en-PK" dirty="0"/>
                        <a:t>calpel</a:t>
                      </a:r>
                    </a:p>
                  </a:txBody>
                  <a:tcPr anchor="ctr"/>
                </a:tc>
                <a:tc>
                  <a:txBody>
                    <a:bodyPr/>
                    <a:lstStyle/>
                    <a:p>
                      <a:r>
                        <a:rPr lang="en-PK" dirty="0"/>
                        <a:t>It is </a:t>
                      </a:r>
                      <a:r>
                        <a:rPr lang="en-GB" sz="1800" b="0" i="0" u="none" strike="noStrike" kern="1200" dirty="0">
                          <a:solidFill>
                            <a:schemeClr val="tx1"/>
                          </a:solidFill>
                          <a:effectLst/>
                          <a:latin typeface="+mn-lt"/>
                          <a:ea typeface="+mn-ea"/>
                          <a:cs typeface="+mn-cs"/>
                        </a:rPr>
                        <a:t>a file carving and data recovery tool. It is used to recover files based on their headers &amp; footers. </a:t>
                      </a:r>
                      <a:endParaRPr lang="en-PK" dirty="0"/>
                    </a:p>
                  </a:txBody>
                  <a:tcPr anchor="ctr"/>
                </a:tc>
                <a:tc>
                  <a:txBody>
                    <a:bodyPr/>
                    <a:lstStyle/>
                    <a:p>
                      <a:pPr algn="l"/>
                      <a:r>
                        <a:rPr lang="en-GB" dirty="0"/>
                        <a:t>scalpel -o </a:t>
                      </a:r>
                      <a:r>
                        <a:rPr lang="en-GB" dirty="0" err="1"/>
                        <a:t>output_directory</a:t>
                      </a:r>
                      <a:r>
                        <a:rPr lang="en-GB" dirty="0"/>
                        <a:t> disk-</a:t>
                      </a:r>
                      <a:r>
                        <a:rPr lang="en-GB" dirty="0" err="1"/>
                        <a:t>image.img</a:t>
                      </a:r>
                      <a:endParaRPr lang="en-GB"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i="0" u="none" strike="noStrike" kern="1200" dirty="0">
                          <a:solidFill>
                            <a:schemeClr val="tx1"/>
                          </a:solidFill>
                          <a:effectLst/>
                          <a:latin typeface="+mn-lt"/>
                          <a:ea typeface="+mn-ea"/>
                          <a:cs typeface="+mn-cs"/>
                        </a:rPr>
                        <a:t>-o </a:t>
                      </a:r>
                      <a:r>
                        <a:rPr lang="en-GB" sz="1800" b="1" i="0" u="none" strike="noStrike" kern="1200" dirty="0" err="1">
                          <a:solidFill>
                            <a:schemeClr val="tx1"/>
                          </a:solidFill>
                          <a:effectLst/>
                          <a:latin typeface="+mn-lt"/>
                          <a:ea typeface="+mn-ea"/>
                          <a:cs typeface="+mn-cs"/>
                        </a:rPr>
                        <a:t>output_directory</a:t>
                      </a:r>
                      <a:r>
                        <a:rPr lang="en-GB" sz="1800" b="1" i="0" u="none" strike="noStrike" kern="1200" dirty="0">
                          <a:solidFill>
                            <a:schemeClr val="tx1"/>
                          </a:solidFill>
                          <a:effectLst/>
                          <a:latin typeface="+mn-lt"/>
                          <a:ea typeface="+mn-ea"/>
                          <a:cs typeface="+mn-cs"/>
                        </a:rPr>
                        <a:t>:</a:t>
                      </a:r>
                      <a:r>
                        <a:rPr lang="en-GB" sz="1800" b="0" i="0" u="none" strike="noStrike" kern="1200" dirty="0">
                          <a:solidFill>
                            <a:schemeClr val="tx1"/>
                          </a:solidFill>
                          <a:effectLst/>
                          <a:latin typeface="+mn-lt"/>
                          <a:ea typeface="+mn-ea"/>
                          <a:cs typeface="+mn-cs"/>
                        </a:rPr>
                        <a:t> Specifies the directory where recovered files should be saved.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disk-</a:t>
                      </a:r>
                      <a:r>
                        <a:rPr lang="en-GB" b="1" dirty="0" err="1"/>
                        <a:t>image.img</a:t>
                      </a:r>
                      <a:r>
                        <a:rPr lang="en-GB" sz="1800" b="1" i="0" u="none" strike="noStrike" kern="1200" dirty="0">
                          <a:solidFill>
                            <a:schemeClr val="tx1"/>
                          </a:solidFill>
                          <a:effectLst/>
                          <a:latin typeface="+mn-lt"/>
                          <a:ea typeface="+mn-ea"/>
                          <a:cs typeface="+mn-cs"/>
                        </a:rPr>
                        <a:t>: </a:t>
                      </a:r>
                      <a:r>
                        <a:rPr lang="en-GB" sz="1800" b="0" i="0" u="none" strike="noStrike" kern="1200" dirty="0">
                          <a:solidFill>
                            <a:schemeClr val="tx1"/>
                          </a:solidFill>
                          <a:effectLst/>
                          <a:latin typeface="+mn-lt"/>
                          <a:ea typeface="+mn-ea"/>
                          <a:cs typeface="+mn-cs"/>
                        </a:rPr>
                        <a:t>Specifies the input device from which scalpel will recover files.</a:t>
                      </a:r>
                    </a:p>
                  </a:txBody>
                  <a:tcPr anchor="ctr"/>
                </a:tc>
                <a:extLst>
                  <a:ext uri="{0D108BD9-81ED-4DB2-BD59-A6C34878D82A}">
                    <a16:rowId xmlns:a16="http://schemas.microsoft.com/office/drawing/2014/main" val="149793169"/>
                  </a:ext>
                </a:extLst>
              </a:tr>
              <a:tr h="370840">
                <a:tc>
                  <a:txBody>
                    <a:bodyPr/>
                    <a:lstStyle/>
                    <a:p>
                      <a:r>
                        <a:rPr lang="en-GB" dirty="0"/>
                        <a:t>f</a:t>
                      </a:r>
                      <a:r>
                        <a:rPr lang="en-PK" dirty="0"/>
                        <a:t>oremost</a:t>
                      </a:r>
                    </a:p>
                  </a:txBody>
                  <a:tcPr anchor="ctr"/>
                </a:tc>
                <a:tc>
                  <a:txBody>
                    <a:bodyPr/>
                    <a:lstStyle/>
                    <a:p>
                      <a:r>
                        <a:rPr lang="en-GB" sz="1800" b="0" i="0" u="none" strike="noStrike" kern="1200" dirty="0">
                          <a:solidFill>
                            <a:schemeClr val="tx1"/>
                          </a:solidFill>
                          <a:effectLst/>
                          <a:latin typeface="+mn-lt"/>
                          <a:ea typeface="+mn-ea"/>
                          <a:cs typeface="+mn-cs"/>
                        </a:rPr>
                        <a:t>It is used to recover files based on their headers, footers, and data structures</a:t>
                      </a:r>
                      <a:endParaRPr lang="en-PK" dirty="0"/>
                    </a:p>
                  </a:txBody>
                  <a:tcPr anchor="ctr"/>
                </a:tc>
                <a:tc>
                  <a:txBody>
                    <a:bodyPr/>
                    <a:lstStyle/>
                    <a:p>
                      <a:pPr algn="l"/>
                      <a:r>
                        <a:rPr lang="en-GB" dirty="0"/>
                        <a:t>foremost -o output-directory -</a:t>
                      </a:r>
                      <a:r>
                        <a:rPr lang="en-GB" dirty="0" err="1"/>
                        <a:t>i</a:t>
                      </a:r>
                      <a:r>
                        <a:rPr lang="en-GB" dirty="0"/>
                        <a:t> </a:t>
                      </a:r>
                      <a:r>
                        <a:rPr lang="en-GB" dirty="0" err="1"/>
                        <a:t>userdata.img</a:t>
                      </a:r>
                      <a:r>
                        <a:rPr lang="en-GB" dirty="0"/>
                        <a:t> -t jpg</a:t>
                      </a:r>
                    </a:p>
                    <a:p>
                      <a:pPr algn="l"/>
                      <a:endParaRPr lang="en-GB" dirty="0"/>
                    </a:p>
                  </a:txBody>
                  <a:tcPr anchor="ctr"/>
                </a:tc>
                <a:tc>
                  <a:txBody>
                    <a:bodyPr/>
                    <a:lstStyle/>
                    <a:p>
                      <a:r>
                        <a:rPr lang="en-GB" sz="1800" b="1" i="0" u="none" strike="noStrike" kern="1200" dirty="0">
                          <a:solidFill>
                            <a:schemeClr val="tx1"/>
                          </a:solidFill>
                          <a:effectLst/>
                          <a:latin typeface="+mn-lt"/>
                          <a:ea typeface="+mn-ea"/>
                          <a:cs typeface="+mn-cs"/>
                        </a:rPr>
                        <a:t>-o output-directory:</a:t>
                      </a:r>
                      <a:r>
                        <a:rPr lang="en-GB" sz="1800" b="0" i="0" u="none" strike="noStrike" kern="1200" dirty="0">
                          <a:solidFill>
                            <a:schemeClr val="tx1"/>
                          </a:solidFill>
                          <a:effectLst/>
                          <a:latin typeface="+mn-lt"/>
                          <a:ea typeface="+mn-ea"/>
                          <a:cs typeface="+mn-cs"/>
                        </a:rPr>
                        <a:t> Specifies the output directory where the recovered files will be saved</a:t>
                      </a:r>
                    </a:p>
                    <a:p>
                      <a:r>
                        <a:rPr lang="en-GB" sz="1800" b="1" i="0" u="none" strike="noStrike" kern="1200" dirty="0">
                          <a:solidFill>
                            <a:schemeClr val="tx1"/>
                          </a:solidFill>
                          <a:effectLst/>
                          <a:latin typeface="+mn-lt"/>
                          <a:ea typeface="+mn-ea"/>
                          <a:cs typeface="+mn-cs"/>
                        </a:rPr>
                        <a:t>-</a:t>
                      </a:r>
                      <a:r>
                        <a:rPr lang="en-GB" sz="1800" b="1" i="0" u="none" strike="noStrike" kern="1200" dirty="0" err="1">
                          <a:solidFill>
                            <a:schemeClr val="tx1"/>
                          </a:solidFill>
                          <a:effectLst/>
                          <a:latin typeface="+mn-lt"/>
                          <a:ea typeface="+mn-ea"/>
                          <a:cs typeface="+mn-cs"/>
                        </a:rPr>
                        <a:t>i</a:t>
                      </a:r>
                      <a:r>
                        <a:rPr lang="en-GB" sz="1800" b="1" i="0" u="none" strike="noStrike" kern="1200" dirty="0">
                          <a:solidFill>
                            <a:schemeClr val="tx1"/>
                          </a:solidFill>
                          <a:effectLst/>
                          <a:latin typeface="+mn-lt"/>
                          <a:ea typeface="+mn-ea"/>
                          <a:cs typeface="+mn-cs"/>
                        </a:rPr>
                        <a:t> </a:t>
                      </a:r>
                      <a:r>
                        <a:rPr lang="en-GB" sz="1800" b="1" i="0" u="none" strike="noStrike" kern="1200" dirty="0" err="1">
                          <a:solidFill>
                            <a:schemeClr val="tx1"/>
                          </a:solidFill>
                          <a:effectLst/>
                          <a:latin typeface="+mn-lt"/>
                          <a:ea typeface="+mn-ea"/>
                          <a:cs typeface="+mn-cs"/>
                        </a:rPr>
                        <a:t>userdata.img</a:t>
                      </a:r>
                      <a:r>
                        <a:rPr lang="en-GB" sz="1800" b="1" i="0" u="none" strike="noStrike" kern="1200" dirty="0">
                          <a:solidFill>
                            <a:schemeClr val="tx1"/>
                          </a:solidFill>
                          <a:effectLst/>
                          <a:latin typeface="+mn-lt"/>
                          <a:ea typeface="+mn-ea"/>
                          <a:cs typeface="+mn-cs"/>
                        </a:rPr>
                        <a:t>:</a:t>
                      </a:r>
                      <a:r>
                        <a:rPr lang="en-GB" sz="1800" b="0" i="0" u="none" strike="noStrike" kern="1200" dirty="0">
                          <a:solidFill>
                            <a:schemeClr val="tx1"/>
                          </a:solidFill>
                          <a:effectLst/>
                          <a:latin typeface="+mn-lt"/>
                          <a:ea typeface="+mn-ea"/>
                          <a:cs typeface="+mn-cs"/>
                        </a:rPr>
                        <a:t> Specifies the input device or disk image (</a:t>
                      </a:r>
                      <a:r>
                        <a:rPr lang="en-GB" sz="1800" b="0" i="0" u="none" strike="noStrike" kern="1200" dirty="0" err="1">
                          <a:solidFill>
                            <a:schemeClr val="tx1"/>
                          </a:solidFill>
                          <a:effectLst/>
                          <a:latin typeface="+mn-lt"/>
                          <a:ea typeface="+mn-ea"/>
                          <a:cs typeface="+mn-cs"/>
                        </a:rPr>
                        <a:t>userdata.img</a:t>
                      </a:r>
                      <a:r>
                        <a:rPr lang="en-GB" sz="1800" b="0" i="0" u="none" strike="noStrike" kern="1200" dirty="0">
                          <a:solidFill>
                            <a:schemeClr val="tx1"/>
                          </a:solidFill>
                          <a:effectLst/>
                          <a:latin typeface="+mn-lt"/>
                          <a:ea typeface="+mn-ea"/>
                          <a:cs typeface="+mn-cs"/>
                        </a:rPr>
                        <a:t>) from which foremost will attempt to recover files.</a:t>
                      </a:r>
                    </a:p>
                    <a:p>
                      <a:r>
                        <a:rPr lang="en-GB" sz="1800" b="1" i="0" u="none" strike="noStrike" kern="1200" dirty="0">
                          <a:solidFill>
                            <a:schemeClr val="tx1"/>
                          </a:solidFill>
                          <a:effectLst/>
                          <a:latin typeface="+mn-lt"/>
                          <a:ea typeface="+mn-ea"/>
                          <a:cs typeface="+mn-cs"/>
                        </a:rPr>
                        <a:t>-t jpg:</a:t>
                      </a:r>
                      <a:r>
                        <a:rPr lang="en-GB" sz="1800" b="0" i="0" u="none" strike="noStrike" kern="1200" dirty="0">
                          <a:solidFill>
                            <a:schemeClr val="tx1"/>
                          </a:solidFill>
                          <a:effectLst/>
                          <a:latin typeface="+mn-lt"/>
                          <a:ea typeface="+mn-ea"/>
                          <a:cs typeface="+mn-cs"/>
                        </a:rPr>
                        <a:t> Specifies the file type to be recovered. In this case, it focuses on recovering JPEG images. </a:t>
                      </a:r>
                    </a:p>
                  </a:txBody>
                  <a:tcPr anchor="ctr"/>
                </a:tc>
                <a:extLst>
                  <a:ext uri="{0D108BD9-81ED-4DB2-BD59-A6C34878D82A}">
                    <a16:rowId xmlns:a16="http://schemas.microsoft.com/office/drawing/2014/main" val="3663288388"/>
                  </a:ext>
                </a:extLst>
              </a:tr>
            </a:tbl>
          </a:graphicData>
        </a:graphic>
      </p:graphicFrame>
    </p:spTree>
    <p:extLst>
      <p:ext uri="{BB962C8B-B14F-4D97-AF65-F5344CB8AC3E}">
        <p14:creationId xmlns:p14="http://schemas.microsoft.com/office/powerpoint/2010/main" val="1413029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2629-7788-0D2C-452B-E07BE49CE856}"/>
              </a:ext>
            </a:extLst>
          </p:cNvPr>
          <p:cNvSpPr>
            <a:spLocks noGrp="1"/>
          </p:cNvSpPr>
          <p:nvPr>
            <p:ph type="title"/>
          </p:nvPr>
        </p:nvSpPr>
        <p:spPr>
          <a:xfrm>
            <a:off x="838200" y="365125"/>
            <a:ext cx="10515600" cy="1325563"/>
          </a:xfrm>
        </p:spPr>
        <p:txBody>
          <a:bodyPr/>
          <a:lstStyle/>
          <a:p>
            <a:r>
              <a:rPr lang="en-GB" dirty="0"/>
              <a:t>C</a:t>
            </a:r>
            <a:r>
              <a:rPr lang="en-PK" dirty="0"/>
              <a:t>arving Images – </a:t>
            </a:r>
            <a:r>
              <a:rPr lang="en-PK" b="1" i="1" dirty="0">
                <a:solidFill>
                  <a:srgbClr val="FF0000"/>
                </a:solidFill>
              </a:rPr>
              <a:t>Image taken by Camera</a:t>
            </a:r>
            <a:endParaRPr lang="en-PK" dirty="0"/>
          </a:p>
        </p:txBody>
      </p:sp>
      <p:pic>
        <p:nvPicPr>
          <p:cNvPr id="8" name="Picture 7" descr="A person in a red shirt&#10;&#10;Description automatically generated">
            <a:extLst>
              <a:ext uri="{FF2B5EF4-FFF2-40B4-BE49-F238E27FC236}">
                <a16:creationId xmlns:a16="http://schemas.microsoft.com/office/drawing/2014/main" id="{CFE718D1-898B-6D73-B36C-9017E13C5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060020"/>
            <a:ext cx="7772400" cy="3596063"/>
          </a:xfrm>
          <a:prstGeom prst="rect">
            <a:avLst/>
          </a:prstGeom>
        </p:spPr>
      </p:pic>
      <p:sp>
        <p:nvSpPr>
          <p:cNvPr id="9" name="TextBox 8">
            <a:extLst>
              <a:ext uri="{FF2B5EF4-FFF2-40B4-BE49-F238E27FC236}">
                <a16:creationId xmlns:a16="http://schemas.microsoft.com/office/drawing/2014/main" id="{8985320B-0841-C5D9-6A53-1B64B8BF4CA8}"/>
              </a:ext>
            </a:extLst>
          </p:cNvPr>
          <p:cNvSpPr txBox="1"/>
          <p:nvPr/>
        </p:nvSpPr>
        <p:spPr>
          <a:xfrm>
            <a:off x="838199" y="1690688"/>
            <a:ext cx="4083425" cy="369332"/>
          </a:xfrm>
          <a:prstGeom prst="rect">
            <a:avLst/>
          </a:prstGeom>
          <a:solidFill>
            <a:schemeClr val="accent4"/>
          </a:solidFill>
        </p:spPr>
        <p:txBody>
          <a:bodyPr wrap="square">
            <a:spAutoFit/>
          </a:bodyPr>
          <a:lstStyle/>
          <a:p>
            <a:r>
              <a:rPr lang="en-GB" dirty="0"/>
              <a:t>Display Image taken by the device camera</a:t>
            </a:r>
            <a:endParaRPr lang="en-US" dirty="0"/>
          </a:p>
        </p:txBody>
      </p:sp>
    </p:spTree>
    <p:extLst>
      <p:ext uri="{BB962C8B-B14F-4D97-AF65-F5344CB8AC3E}">
        <p14:creationId xmlns:p14="http://schemas.microsoft.com/office/powerpoint/2010/main" val="714610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2629-7788-0D2C-452B-E07BE49CE856}"/>
              </a:ext>
            </a:extLst>
          </p:cNvPr>
          <p:cNvSpPr>
            <a:spLocks noGrp="1"/>
          </p:cNvSpPr>
          <p:nvPr>
            <p:ph type="title"/>
          </p:nvPr>
        </p:nvSpPr>
        <p:spPr>
          <a:xfrm>
            <a:off x="838200" y="365125"/>
            <a:ext cx="10515600" cy="1325563"/>
          </a:xfrm>
        </p:spPr>
        <p:txBody>
          <a:bodyPr/>
          <a:lstStyle/>
          <a:p>
            <a:r>
              <a:rPr lang="en-GB" dirty="0"/>
              <a:t>C</a:t>
            </a:r>
            <a:r>
              <a:rPr lang="en-PK" dirty="0"/>
              <a:t>arving Images – </a:t>
            </a:r>
            <a:r>
              <a:rPr lang="en-PK" b="1" i="1" dirty="0">
                <a:solidFill>
                  <a:srgbClr val="FF0000"/>
                </a:solidFill>
              </a:rPr>
              <a:t>Image downloaded from cloud</a:t>
            </a:r>
            <a:endParaRPr lang="en-PK" dirty="0"/>
          </a:p>
        </p:txBody>
      </p:sp>
      <p:pic>
        <p:nvPicPr>
          <p:cNvPr id="4" name="Picture 3" descr="A person taking a selfie&#10;&#10;Description automatically generated">
            <a:extLst>
              <a:ext uri="{FF2B5EF4-FFF2-40B4-BE49-F238E27FC236}">
                <a16:creationId xmlns:a16="http://schemas.microsoft.com/office/drawing/2014/main" id="{B4CE34F7-59C7-B437-8AAC-1D9314154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060020"/>
            <a:ext cx="7772400" cy="3727667"/>
          </a:xfrm>
          <a:prstGeom prst="rect">
            <a:avLst/>
          </a:prstGeom>
        </p:spPr>
      </p:pic>
      <p:sp>
        <p:nvSpPr>
          <p:cNvPr id="5" name="TextBox 4">
            <a:extLst>
              <a:ext uri="{FF2B5EF4-FFF2-40B4-BE49-F238E27FC236}">
                <a16:creationId xmlns:a16="http://schemas.microsoft.com/office/drawing/2014/main" id="{620E3CD5-A989-E8B8-25C7-B734ECBFA3F8}"/>
              </a:ext>
            </a:extLst>
          </p:cNvPr>
          <p:cNvSpPr txBox="1"/>
          <p:nvPr/>
        </p:nvSpPr>
        <p:spPr>
          <a:xfrm>
            <a:off x="838199" y="1690688"/>
            <a:ext cx="4285130" cy="369332"/>
          </a:xfrm>
          <a:prstGeom prst="rect">
            <a:avLst/>
          </a:prstGeom>
          <a:solidFill>
            <a:schemeClr val="accent4"/>
          </a:solidFill>
        </p:spPr>
        <p:txBody>
          <a:bodyPr wrap="square">
            <a:spAutoFit/>
          </a:bodyPr>
          <a:lstStyle/>
          <a:p>
            <a:r>
              <a:rPr lang="en-GB" dirty="0"/>
              <a:t>Display Image downloaded from the cloud</a:t>
            </a:r>
            <a:endParaRPr lang="en-US" dirty="0"/>
          </a:p>
        </p:txBody>
      </p:sp>
    </p:spTree>
    <p:extLst>
      <p:ext uri="{BB962C8B-B14F-4D97-AF65-F5344CB8AC3E}">
        <p14:creationId xmlns:p14="http://schemas.microsoft.com/office/powerpoint/2010/main" val="246711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2629-7788-0D2C-452B-E07BE49CE856}"/>
              </a:ext>
            </a:extLst>
          </p:cNvPr>
          <p:cNvSpPr>
            <a:spLocks noGrp="1"/>
          </p:cNvSpPr>
          <p:nvPr>
            <p:ph type="title"/>
          </p:nvPr>
        </p:nvSpPr>
        <p:spPr>
          <a:xfrm>
            <a:off x="838200" y="365125"/>
            <a:ext cx="10515600" cy="1325563"/>
          </a:xfrm>
        </p:spPr>
        <p:txBody>
          <a:bodyPr/>
          <a:lstStyle/>
          <a:p>
            <a:r>
              <a:rPr lang="en-US" dirty="0"/>
              <a:t>Carved Images (</a:t>
            </a:r>
            <a:r>
              <a:rPr lang="en-US" b="1" i="1" dirty="0">
                <a:solidFill>
                  <a:srgbClr val="FF0000"/>
                </a:solidFill>
              </a:rPr>
              <a:t>all images taken by camera &amp; downloaded from the cloud</a:t>
            </a:r>
            <a:r>
              <a:rPr lang="en-US" dirty="0"/>
              <a:t>)</a:t>
            </a:r>
            <a:endParaRPr lang="en-PK" dirty="0"/>
          </a:p>
        </p:txBody>
      </p:sp>
      <p:sp>
        <p:nvSpPr>
          <p:cNvPr id="5" name="TextBox 4">
            <a:extLst>
              <a:ext uri="{FF2B5EF4-FFF2-40B4-BE49-F238E27FC236}">
                <a16:creationId xmlns:a16="http://schemas.microsoft.com/office/drawing/2014/main" id="{620E3CD5-A989-E8B8-25C7-B734ECBFA3F8}"/>
              </a:ext>
            </a:extLst>
          </p:cNvPr>
          <p:cNvSpPr txBox="1"/>
          <p:nvPr/>
        </p:nvSpPr>
        <p:spPr>
          <a:xfrm>
            <a:off x="838199" y="1690688"/>
            <a:ext cx="6315636" cy="369332"/>
          </a:xfrm>
          <a:prstGeom prst="rect">
            <a:avLst/>
          </a:prstGeom>
          <a:solidFill>
            <a:schemeClr val="accent4"/>
          </a:solidFill>
        </p:spPr>
        <p:txBody>
          <a:bodyPr wrap="square">
            <a:spAutoFit/>
          </a:bodyPr>
          <a:lstStyle/>
          <a:p>
            <a:r>
              <a:rPr lang="en-GB" dirty="0"/>
              <a:t>Display Images captured by camera and downloaded from cloud</a:t>
            </a:r>
            <a:endParaRPr lang="en-US" dirty="0"/>
          </a:p>
        </p:txBody>
      </p:sp>
      <p:pic>
        <p:nvPicPr>
          <p:cNvPr id="4" name="Picture 3" descr="A screenshot of a computer&#10;&#10;Description automatically generated">
            <a:extLst>
              <a:ext uri="{FF2B5EF4-FFF2-40B4-BE49-F238E27FC236}">
                <a16:creationId xmlns:a16="http://schemas.microsoft.com/office/drawing/2014/main" id="{BACB09AF-D4D6-1EC7-D227-74561E3D9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2055813"/>
            <a:ext cx="9459854" cy="4320000"/>
          </a:xfrm>
          <a:prstGeom prst="rect">
            <a:avLst/>
          </a:prstGeom>
        </p:spPr>
      </p:pic>
    </p:spTree>
    <p:extLst>
      <p:ext uri="{BB962C8B-B14F-4D97-AF65-F5344CB8AC3E}">
        <p14:creationId xmlns:p14="http://schemas.microsoft.com/office/powerpoint/2010/main" val="436245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2629-7788-0D2C-452B-E07BE49CE856}"/>
              </a:ext>
            </a:extLst>
          </p:cNvPr>
          <p:cNvSpPr>
            <a:spLocks noGrp="1"/>
          </p:cNvSpPr>
          <p:nvPr>
            <p:ph type="title"/>
          </p:nvPr>
        </p:nvSpPr>
        <p:spPr>
          <a:xfrm>
            <a:off x="838200" y="365125"/>
            <a:ext cx="10515600" cy="1325563"/>
          </a:xfrm>
        </p:spPr>
        <p:txBody>
          <a:bodyPr/>
          <a:lstStyle/>
          <a:p>
            <a:r>
              <a:rPr lang="en-US" dirty="0"/>
              <a:t>Carved Images (</a:t>
            </a:r>
            <a:r>
              <a:rPr lang="en-US" b="1" i="1" dirty="0">
                <a:solidFill>
                  <a:srgbClr val="FF0000"/>
                </a:solidFill>
              </a:rPr>
              <a:t>downloaded images displayed while playing music</a:t>
            </a:r>
            <a:r>
              <a:rPr lang="en-US" dirty="0"/>
              <a:t>)</a:t>
            </a:r>
            <a:endParaRPr lang="en-PK" dirty="0"/>
          </a:p>
        </p:txBody>
      </p:sp>
      <p:sp>
        <p:nvSpPr>
          <p:cNvPr id="5" name="TextBox 4">
            <a:extLst>
              <a:ext uri="{FF2B5EF4-FFF2-40B4-BE49-F238E27FC236}">
                <a16:creationId xmlns:a16="http://schemas.microsoft.com/office/drawing/2014/main" id="{620E3CD5-A989-E8B8-25C7-B734ECBFA3F8}"/>
              </a:ext>
            </a:extLst>
          </p:cNvPr>
          <p:cNvSpPr txBox="1"/>
          <p:nvPr/>
        </p:nvSpPr>
        <p:spPr>
          <a:xfrm>
            <a:off x="838199" y="1690688"/>
            <a:ext cx="6060142" cy="369332"/>
          </a:xfrm>
          <a:prstGeom prst="rect">
            <a:avLst/>
          </a:prstGeom>
          <a:solidFill>
            <a:schemeClr val="accent4"/>
          </a:solidFill>
        </p:spPr>
        <p:txBody>
          <a:bodyPr wrap="square">
            <a:spAutoFit/>
          </a:bodyPr>
          <a:lstStyle/>
          <a:p>
            <a:r>
              <a:rPr lang="en-GB" dirty="0"/>
              <a:t>Display Image/screenshots taken by device while playing music</a:t>
            </a:r>
            <a:endParaRPr lang="en-US" dirty="0"/>
          </a:p>
        </p:txBody>
      </p:sp>
      <p:pic>
        <p:nvPicPr>
          <p:cNvPr id="6" name="Picture 5" descr="A screenshot of a music album&#10;&#10;Description automatically generated">
            <a:extLst>
              <a:ext uri="{FF2B5EF4-FFF2-40B4-BE49-F238E27FC236}">
                <a16:creationId xmlns:a16="http://schemas.microsoft.com/office/drawing/2014/main" id="{EDA658FC-2DD2-3EE3-E90D-787520E98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060020"/>
            <a:ext cx="8258400" cy="3959374"/>
          </a:xfrm>
          <a:prstGeom prst="rect">
            <a:avLst/>
          </a:prstGeom>
        </p:spPr>
      </p:pic>
    </p:spTree>
    <p:extLst>
      <p:ext uri="{BB962C8B-B14F-4D97-AF65-F5344CB8AC3E}">
        <p14:creationId xmlns:p14="http://schemas.microsoft.com/office/powerpoint/2010/main" val="4100622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2629-7788-0D2C-452B-E07BE49CE856}"/>
              </a:ext>
            </a:extLst>
          </p:cNvPr>
          <p:cNvSpPr>
            <a:spLocks noGrp="1"/>
          </p:cNvSpPr>
          <p:nvPr>
            <p:ph type="title"/>
          </p:nvPr>
        </p:nvSpPr>
        <p:spPr>
          <a:xfrm>
            <a:off x="838200" y="365125"/>
            <a:ext cx="10515600" cy="1325563"/>
          </a:xfrm>
        </p:spPr>
        <p:txBody>
          <a:bodyPr/>
          <a:lstStyle/>
          <a:p>
            <a:r>
              <a:rPr lang="en-GB" dirty="0"/>
              <a:t>C</a:t>
            </a:r>
            <a:r>
              <a:rPr lang="en-PK" dirty="0"/>
              <a:t>arving Images – </a:t>
            </a:r>
            <a:r>
              <a:rPr lang="en-PK" b="1" i="1" dirty="0">
                <a:solidFill>
                  <a:srgbClr val="FF0000"/>
                </a:solidFill>
              </a:rPr>
              <a:t>Screenshot captured during playing video</a:t>
            </a:r>
            <a:endParaRPr lang="en-PK" dirty="0"/>
          </a:p>
        </p:txBody>
      </p:sp>
      <p:sp>
        <p:nvSpPr>
          <p:cNvPr id="5" name="TextBox 4">
            <a:extLst>
              <a:ext uri="{FF2B5EF4-FFF2-40B4-BE49-F238E27FC236}">
                <a16:creationId xmlns:a16="http://schemas.microsoft.com/office/drawing/2014/main" id="{620E3CD5-A989-E8B8-25C7-B734ECBFA3F8}"/>
              </a:ext>
            </a:extLst>
          </p:cNvPr>
          <p:cNvSpPr txBox="1"/>
          <p:nvPr/>
        </p:nvSpPr>
        <p:spPr>
          <a:xfrm>
            <a:off x="838199" y="1690688"/>
            <a:ext cx="5495366" cy="369332"/>
          </a:xfrm>
          <a:prstGeom prst="rect">
            <a:avLst/>
          </a:prstGeom>
          <a:solidFill>
            <a:schemeClr val="accent4"/>
          </a:solidFill>
        </p:spPr>
        <p:txBody>
          <a:bodyPr wrap="square">
            <a:spAutoFit/>
          </a:bodyPr>
          <a:lstStyle/>
          <a:p>
            <a:r>
              <a:rPr lang="en-GB" dirty="0"/>
              <a:t>Display Image / screenshot captured while playing video</a:t>
            </a:r>
            <a:endParaRPr lang="en-US" dirty="0"/>
          </a:p>
        </p:txBody>
      </p:sp>
      <p:pic>
        <p:nvPicPr>
          <p:cNvPr id="6" name="Picture 5" descr="A screenshot of a computer&#10;&#10;Description automatically generated">
            <a:extLst>
              <a:ext uri="{FF2B5EF4-FFF2-40B4-BE49-F238E27FC236}">
                <a16:creationId xmlns:a16="http://schemas.microsoft.com/office/drawing/2014/main" id="{45B05F1F-3651-FA06-A504-33D3D6C28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060020"/>
            <a:ext cx="7772400" cy="3628807"/>
          </a:xfrm>
          <a:prstGeom prst="rect">
            <a:avLst/>
          </a:prstGeom>
        </p:spPr>
      </p:pic>
    </p:spTree>
    <p:extLst>
      <p:ext uri="{BB962C8B-B14F-4D97-AF65-F5344CB8AC3E}">
        <p14:creationId xmlns:p14="http://schemas.microsoft.com/office/powerpoint/2010/main" val="139466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2629-7788-0D2C-452B-E07BE49CE856}"/>
              </a:ext>
            </a:extLst>
          </p:cNvPr>
          <p:cNvSpPr>
            <a:spLocks noGrp="1"/>
          </p:cNvSpPr>
          <p:nvPr>
            <p:ph type="title"/>
          </p:nvPr>
        </p:nvSpPr>
        <p:spPr>
          <a:xfrm>
            <a:off x="838200" y="365125"/>
            <a:ext cx="10515600" cy="1325563"/>
          </a:xfrm>
        </p:spPr>
        <p:txBody>
          <a:bodyPr/>
          <a:lstStyle/>
          <a:p>
            <a:r>
              <a:rPr lang="en-US" dirty="0"/>
              <a:t>Movie stills</a:t>
            </a:r>
            <a:endParaRPr lang="en-PK" dirty="0"/>
          </a:p>
        </p:txBody>
      </p:sp>
      <p:sp>
        <p:nvSpPr>
          <p:cNvPr id="5" name="TextBox 4">
            <a:extLst>
              <a:ext uri="{FF2B5EF4-FFF2-40B4-BE49-F238E27FC236}">
                <a16:creationId xmlns:a16="http://schemas.microsoft.com/office/drawing/2014/main" id="{620E3CD5-A989-E8B8-25C7-B734ECBFA3F8}"/>
              </a:ext>
            </a:extLst>
          </p:cNvPr>
          <p:cNvSpPr txBox="1"/>
          <p:nvPr/>
        </p:nvSpPr>
        <p:spPr>
          <a:xfrm>
            <a:off x="838199" y="1690688"/>
            <a:ext cx="5495366" cy="369332"/>
          </a:xfrm>
          <a:prstGeom prst="rect">
            <a:avLst/>
          </a:prstGeom>
          <a:solidFill>
            <a:schemeClr val="accent4"/>
          </a:solidFill>
        </p:spPr>
        <p:txBody>
          <a:bodyPr wrap="square">
            <a:spAutoFit/>
          </a:bodyPr>
          <a:lstStyle/>
          <a:p>
            <a:r>
              <a:rPr lang="en-GB" dirty="0"/>
              <a:t>Display Image / screenshot captured while playing video</a:t>
            </a:r>
            <a:endParaRPr lang="en-US" dirty="0"/>
          </a:p>
        </p:txBody>
      </p:sp>
      <p:pic>
        <p:nvPicPr>
          <p:cNvPr id="7" name="Picture 6" descr="A screenshot of a movie&#10;&#10;Description automatically generated">
            <a:extLst>
              <a:ext uri="{FF2B5EF4-FFF2-40B4-BE49-F238E27FC236}">
                <a16:creationId xmlns:a16="http://schemas.microsoft.com/office/drawing/2014/main" id="{390FB468-0703-90CA-A44A-DFEB57CCE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058793"/>
            <a:ext cx="7772400" cy="3523850"/>
          </a:xfrm>
          <a:prstGeom prst="rect">
            <a:avLst/>
          </a:prstGeom>
        </p:spPr>
      </p:pic>
      <p:sp>
        <p:nvSpPr>
          <p:cNvPr id="8" name="TextBox 7">
            <a:extLst>
              <a:ext uri="{FF2B5EF4-FFF2-40B4-BE49-F238E27FC236}">
                <a16:creationId xmlns:a16="http://schemas.microsoft.com/office/drawing/2014/main" id="{D38AC7DF-057C-2C8F-F669-2AEA313E9290}"/>
              </a:ext>
            </a:extLst>
          </p:cNvPr>
          <p:cNvSpPr txBox="1"/>
          <p:nvPr/>
        </p:nvSpPr>
        <p:spPr>
          <a:xfrm>
            <a:off x="8901953" y="2060020"/>
            <a:ext cx="3134305" cy="3139321"/>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lang="en-GB" dirty="0"/>
              <a:t>Device captures screenshots/stills of videos played or images displayed</a:t>
            </a:r>
          </a:p>
          <a:p>
            <a:pPr marL="285750" indent="-285750">
              <a:buFont typeface="Arial" panose="020B0604020202020204" pitchFamily="34" charset="0"/>
              <a:buChar char="•"/>
            </a:pPr>
            <a:r>
              <a:rPr lang="en-GB" dirty="0"/>
              <a:t>These screenshots are not saved in the file system but are in unallocated space, which can be carved</a:t>
            </a:r>
          </a:p>
          <a:p>
            <a:pPr marL="285750" indent="-285750">
              <a:buFont typeface="Arial" panose="020B0604020202020204" pitchFamily="34" charset="0"/>
              <a:buChar char="•"/>
            </a:pPr>
            <a:r>
              <a:rPr lang="en-GB" dirty="0"/>
              <a:t>This slides shows stills of ‘Top Gun Maverick’ movie played on device</a:t>
            </a:r>
          </a:p>
          <a:p>
            <a:pPr marL="285750" indent="-285750">
              <a:buFont typeface="Arial" panose="020B0604020202020204" pitchFamily="34" charset="0"/>
              <a:buChar char="•"/>
            </a:pPr>
            <a:endParaRPr lang="en-GB" dirty="0"/>
          </a:p>
        </p:txBody>
      </p:sp>
      <p:pic>
        <p:nvPicPr>
          <p:cNvPr id="10" name="Picture 9">
            <a:extLst>
              <a:ext uri="{FF2B5EF4-FFF2-40B4-BE49-F238E27FC236}">
                <a16:creationId xmlns:a16="http://schemas.microsoft.com/office/drawing/2014/main" id="{E56079A5-A1EC-C163-2967-23146E2A5AB5}"/>
              </a:ext>
            </a:extLst>
          </p:cNvPr>
          <p:cNvPicPr>
            <a:picLocks noChangeAspect="1"/>
          </p:cNvPicPr>
          <p:nvPr/>
        </p:nvPicPr>
        <p:blipFill>
          <a:blip r:embed="rId4"/>
          <a:stretch>
            <a:fillRect/>
          </a:stretch>
        </p:blipFill>
        <p:spPr>
          <a:xfrm>
            <a:off x="4419600" y="-1"/>
            <a:ext cx="7801133" cy="1152000"/>
          </a:xfrm>
          <a:prstGeom prst="rect">
            <a:avLst/>
          </a:prstGeom>
          <a:ln>
            <a:solidFill>
              <a:srgbClr val="FFFF00"/>
            </a:solidFill>
          </a:ln>
        </p:spPr>
      </p:pic>
      <p:cxnSp>
        <p:nvCxnSpPr>
          <p:cNvPr id="9" name="Straight Arrow Connector 8">
            <a:extLst>
              <a:ext uri="{FF2B5EF4-FFF2-40B4-BE49-F238E27FC236}">
                <a16:creationId xmlns:a16="http://schemas.microsoft.com/office/drawing/2014/main" id="{959565A9-5E61-B403-1FCA-80B91BBA3AEA}"/>
              </a:ext>
            </a:extLst>
          </p:cNvPr>
          <p:cNvCxnSpPr>
            <a:cxnSpLocks/>
          </p:cNvCxnSpPr>
          <p:nvPr/>
        </p:nvCxnSpPr>
        <p:spPr>
          <a:xfrm flipH="1">
            <a:off x="6183408" y="681190"/>
            <a:ext cx="2131357" cy="1470339"/>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4348158-8BB1-99F8-8CB6-9313503563DB}"/>
              </a:ext>
            </a:extLst>
          </p:cNvPr>
          <p:cNvSpPr/>
          <p:nvPr/>
        </p:nvSpPr>
        <p:spPr>
          <a:xfrm>
            <a:off x="7516906" y="510988"/>
            <a:ext cx="1093693" cy="170202"/>
          </a:xfrm>
          <a:prstGeom prst="rect">
            <a:avLst/>
          </a:prstGeom>
          <a:solidFill>
            <a:srgbClr val="FFFF00">
              <a:alpha val="2962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2675139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C2FCA1-650A-42EA-95A7-7A2FFD015D28}"/>
              </a:ext>
            </a:extLst>
          </p:cNvPr>
          <p:cNvSpPr>
            <a:spLocks noGrp="1"/>
          </p:cNvSpPr>
          <p:nvPr>
            <p:ph type="title"/>
          </p:nvPr>
        </p:nvSpPr>
        <p:spPr/>
        <p:txBody>
          <a:bodyPr>
            <a:normAutofit/>
          </a:bodyPr>
          <a:lstStyle/>
          <a:p>
            <a:br>
              <a:rPr lang="en-US" sz="5400" dirty="0"/>
            </a:br>
            <a:r>
              <a:rPr lang="en-US" sz="5400" dirty="0"/>
              <a:t>Metadata of Recovered Photos (jpg) </a:t>
            </a:r>
          </a:p>
        </p:txBody>
      </p:sp>
    </p:spTree>
    <p:extLst>
      <p:ext uri="{BB962C8B-B14F-4D97-AF65-F5344CB8AC3E}">
        <p14:creationId xmlns:p14="http://schemas.microsoft.com/office/powerpoint/2010/main" val="1232609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2629-7788-0D2C-452B-E07BE49CE856}"/>
              </a:ext>
            </a:extLst>
          </p:cNvPr>
          <p:cNvSpPr>
            <a:spLocks noGrp="1"/>
          </p:cNvSpPr>
          <p:nvPr>
            <p:ph type="title"/>
          </p:nvPr>
        </p:nvSpPr>
        <p:spPr>
          <a:xfrm>
            <a:off x="838200" y="365125"/>
            <a:ext cx="10515600" cy="1325563"/>
          </a:xfrm>
        </p:spPr>
        <p:txBody>
          <a:bodyPr/>
          <a:lstStyle/>
          <a:p>
            <a:r>
              <a:rPr lang="en-US" dirty="0"/>
              <a:t>Metadata of Carved Photos (jpg)</a:t>
            </a:r>
            <a:endParaRPr lang="en-PK" dirty="0"/>
          </a:p>
        </p:txBody>
      </p:sp>
      <p:sp>
        <p:nvSpPr>
          <p:cNvPr id="5" name="TextBox 4">
            <a:extLst>
              <a:ext uri="{FF2B5EF4-FFF2-40B4-BE49-F238E27FC236}">
                <a16:creationId xmlns:a16="http://schemas.microsoft.com/office/drawing/2014/main" id="{620E3CD5-A989-E8B8-25C7-B734ECBFA3F8}"/>
              </a:ext>
            </a:extLst>
          </p:cNvPr>
          <p:cNvSpPr txBox="1"/>
          <p:nvPr/>
        </p:nvSpPr>
        <p:spPr>
          <a:xfrm>
            <a:off x="838198" y="1690688"/>
            <a:ext cx="3653119" cy="369332"/>
          </a:xfrm>
          <a:prstGeom prst="rect">
            <a:avLst/>
          </a:prstGeom>
          <a:solidFill>
            <a:schemeClr val="accent4"/>
          </a:solidFill>
        </p:spPr>
        <p:txBody>
          <a:bodyPr wrap="square">
            <a:spAutoFit/>
          </a:bodyPr>
          <a:lstStyle/>
          <a:p>
            <a:r>
              <a:rPr lang="en-GB" dirty="0"/>
              <a:t>Create a directory and run foremost</a:t>
            </a:r>
            <a:endParaRPr lang="en-US" dirty="0"/>
          </a:p>
        </p:txBody>
      </p:sp>
      <p:pic>
        <p:nvPicPr>
          <p:cNvPr id="6" name="Picture 5" descr="A screen shot of a computer&#10;&#10;Description automatically generated">
            <a:extLst>
              <a:ext uri="{FF2B5EF4-FFF2-40B4-BE49-F238E27FC236}">
                <a16:creationId xmlns:a16="http://schemas.microsoft.com/office/drawing/2014/main" id="{13368932-0270-0D7D-22AF-7C9110E18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2051098"/>
            <a:ext cx="9435600" cy="3240098"/>
          </a:xfrm>
          <a:prstGeom prst="rect">
            <a:avLst/>
          </a:prstGeom>
        </p:spPr>
      </p:pic>
    </p:spTree>
    <p:extLst>
      <p:ext uri="{BB962C8B-B14F-4D97-AF65-F5344CB8AC3E}">
        <p14:creationId xmlns:p14="http://schemas.microsoft.com/office/powerpoint/2010/main" val="2246183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2629-7788-0D2C-452B-E07BE49CE856}"/>
              </a:ext>
            </a:extLst>
          </p:cNvPr>
          <p:cNvSpPr>
            <a:spLocks noGrp="1"/>
          </p:cNvSpPr>
          <p:nvPr>
            <p:ph type="title"/>
          </p:nvPr>
        </p:nvSpPr>
        <p:spPr>
          <a:xfrm>
            <a:off x="838200" y="365125"/>
            <a:ext cx="10515600" cy="1325563"/>
          </a:xfrm>
        </p:spPr>
        <p:txBody>
          <a:bodyPr/>
          <a:lstStyle/>
          <a:p>
            <a:r>
              <a:rPr lang="en-US" dirty="0"/>
              <a:t>Metadata of Carved Photos (jpg)</a:t>
            </a:r>
            <a:endParaRPr lang="en-PK" dirty="0"/>
          </a:p>
        </p:txBody>
      </p:sp>
      <p:sp>
        <p:nvSpPr>
          <p:cNvPr id="5" name="TextBox 4">
            <a:extLst>
              <a:ext uri="{FF2B5EF4-FFF2-40B4-BE49-F238E27FC236}">
                <a16:creationId xmlns:a16="http://schemas.microsoft.com/office/drawing/2014/main" id="{620E3CD5-A989-E8B8-25C7-B734ECBFA3F8}"/>
              </a:ext>
            </a:extLst>
          </p:cNvPr>
          <p:cNvSpPr txBox="1"/>
          <p:nvPr/>
        </p:nvSpPr>
        <p:spPr>
          <a:xfrm>
            <a:off x="838198" y="1690688"/>
            <a:ext cx="3128684" cy="369332"/>
          </a:xfrm>
          <a:prstGeom prst="rect">
            <a:avLst/>
          </a:prstGeom>
          <a:solidFill>
            <a:schemeClr val="accent4"/>
          </a:solidFill>
        </p:spPr>
        <p:txBody>
          <a:bodyPr wrap="square">
            <a:spAutoFit/>
          </a:bodyPr>
          <a:lstStyle/>
          <a:p>
            <a:r>
              <a:rPr lang="en-GB" dirty="0"/>
              <a:t>Use </a:t>
            </a:r>
            <a:r>
              <a:rPr lang="en-GB" dirty="0" err="1"/>
              <a:t>ExifTool</a:t>
            </a:r>
            <a:r>
              <a:rPr lang="en-GB" dirty="0"/>
              <a:t> to view metadata</a:t>
            </a:r>
            <a:endParaRPr lang="en-US" dirty="0"/>
          </a:p>
        </p:txBody>
      </p:sp>
      <p:pic>
        <p:nvPicPr>
          <p:cNvPr id="4" name="Picture 3" descr="A screenshot of a computer&#10;&#10;Description automatically generated">
            <a:extLst>
              <a:ext uri="{FF2B5EF4-FFF2-40B4-BE49-F238E27FC236}">
                <a16:creationId xmlns:a16="http://schemas.microsoft.com/office/drawing/2014/main" id="{2045758F-1358-CB47-E8DB-F4366A2735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2060020"/>
            <a:ext cx="7772400" cy="4137598"/>
          </a:xfrm>
          <a:prstGeom prst="rect">
            <a:avLst/>
          </a:prstGeom>
        </p:spPr>
      </p:pic>
      <p:sp>
        <p:nvSpPr>
          <p:cNvPr id="7" name="TextBox 6">
            <a:extLst>
              <a:ext uri="{FF2B5EF4-FFF2-40B4-BE49-F238E27FC236}">
                <a16:creationId xmlns:a16="http://schemas.microsoft.com/office/drawing/2014/main" id="{A2B6C631-AF1D-88C7-EAF8-3B9F6656AA2A}"/>
              </a:ext>
            </a:extLst>
          </p:cNvPr>
          <p:cNvSpPr txBox="1"/>
          <p:nvPr/>
        </p:nvSpPr>
        <p:spPr>
          <a:xfrm>
            <a:off x="8901953" y="2060020"/>
            <a:ext cx="3134305" cy="3046988"/>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lang="en-GB" sz="2400" dirty="0"/>
              <a:t>Carving tools, like foremost,  extract raw file content during recovery.</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Metadata, such as creation date, may be lost.</a:t>
            </a:r>
          </a:p>
        </p:txBody>
      </p:sp>
    </p:spTree>
    <p:extLst>
      <p:ext uri="{BB962C8B-B14F-4D97-AF65-F5344CB8AC3E}">
        <p14:creationId xmlns:p14="http://schemas.microsoft.com/office/powerpoint/2010/main" val="227635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76BB7C-EF9A-3E53-AD1B-69DA025D089C}"/>
              </a:ext>
            </a:extLst>
          </p:cNvPr>
          <p:cNvSpPr>
            <a:spLocks noGrp="1"/>
          </p:cNvSpPr>
          <p:nvPr>
            <p:ph type="title"/>
          </p:nvPr>
        </p:nvSpPr>
        <p:spPr/>
        <p:txBody>
          <a:bodyPr/>
          <a:lstStyle/>
          <a:p>
            <a:r>
              <a:rPr lang="en-PK" dirty="0"/>
              <a:t>Linux Commands Used in This Lab</a:t>
            </a:r>
          </a:p>
        </p:txBody>
      </p:sp>
      <p:graphicFrame>
        <p:nvGraphicFramePr>
          <p:cNvPr id="6" name="Content Placeholder 5">
            <a:extLst>
              <a:ext uri="{FF2B5EF4-FFF2-40B4-BE49-F238E27FC236}">
                <a16:creationId xmlns:a16="http://schemas.microsoft.com/office/drawing/2014/main" id="{5950EB57-F604-35FB-C742-759565F7B8B5}"/>
              </a:ext>
            </a:extLst>
          </p:cNvPr>
          <p:cNvGraphicFramePr>
            <a:graphicFrameLocks noGrp="1"/>
          </p:cNvGraphicFramePr>
          <p:nvPr>
            <p:ph idx="1"/>
            <p:extLst>
              <p:ext uri="{D42A27DB-BD31-4B8C-83A1-F6EECF244321}">
                <p14:modId xmlns:p14="http://schemas.microsoft.com/office/powerpoint/2010/main" val="3101818575"/>
              </p:ext>
            </p:extLst>
          </p:nvPr>
        </p:nvGraphicFramePr>
        <p:xfrm>
          <a:off x="838200" y="1825625"/>
          <a:ext cx="10515600" cy="2108200"/>
        </p:xfrm>
        <a:graphic>
          <a:graphicData uri="http://schemas.openxmlformats.org/drawingml/2006/table">
            <a:tbl>
              <a:tblPr firstRow="1" bandRow="1">
                <a:tableStyleId>{5940675A-B579-460E-94D1-54222C63F5DA}</a:tableStyleId>
              </a:tblPr>
              <a:tblGrid>
                <a:gridCol w="1165412">
                  <a:extLst>
                    <a:ext uri="{9D8B030D-6E8A-4147-A177-3AD203B41FA5}">
                      <a16:colId xmlns:a16="http://schemas.microsoft.com/office/drawing/2014/main" val="1858325656"/>
                    </a:ext>
                  </a:extLst>
                </a:gridCol>
                <a:gridCol w="4316506">
                  <a:extLst>
                    <a:ext uri="{9D8B030D-6E8A-4147-A177-3AD203B41FA5}">
                      <a16:colId xmlns:a16="http://schemas.microsoft.com/office/drawing/2014/main" val="3614421327"/>
                    </a:ext>
                  </a:extLst>
                </a:gridCol>
                <a:gridCol w="2528047">
                  <a:extLst>
                    <a:ext uri="{9D8B030D-6E8A-4147-A177-3AD203B41FA5}">
                      <a16:colId xmlns:a16="http://schemas.microsoft.com/office/drawing/2014/main" val="1841703443"/>
                    </a:ext>
                  </a:extLst>
                </a:gridCol>
                <a:gridCol w="2505635">
                  <a:extLst>
                    <a:ext uri="{9D8B030D-6E8A-4147-A177-3AD203B41FA5}">
                      <a16:colId xmlns:a16="http://schemas.microsoft.com/office/drawing/2014/main" val="3072370397"/>
                    </a:ext>
                  </a:extLst>
                </a:gridCol>
              </a:tblGrid>
              <a:tr h="370840">
                <a:tc>
                  <a:txBody>
                    <a:bodyPr/>
                    <a:lstStyle/>
                    <a:p>
                      <a:pPr algn="ctr"/>
                      <a:r>
                        <a:rPr lang="en-PK" b="1" dirty="0"/>
                        <a:t>Command</a:t>
                      </a:r>
                    </a:p>
                  </a:txBody>
                  <a:tcPr anchor="ctr"/>
                </a:tc>
                <a:tc>
                  <a:txBody>
                    <a:bodyPr/>
                    <a:lstStyle/>
                    <a:p>
                      <a:pPr algn="ctr"/>
                      <a:r>
                        <a:rPr lang="en-PK" b="1" dirty="0"/>
                        <a:t>Purpose</a:t>
                      </a:r>
                    </a:p>
                  </a:txBody>
                  <a:tcPr anchor="ctr"/>
                </a:tc>
                <a:tc>
                  <a:txBody>
                    <a:bodyPr/>
                    <a:lstStyle/>
                    <a:p>
                      <a:pPr algn="ctr"/>
                      <a:r>
                        <a:rPr lang="en-PK" b="1" dirty="0"/>
                        <a:t>Command Syntax Used</a:t>
                      </a:r>
                    </a:p>
                  </a:txBody>
                  <a:tcPr anchor="ctr"/>
                </a:tc>
                <a:tc>
                  <a:txBody>
                    <a:bodyPr/>
                    <a:lstStyle/>
                    <a:p>
                      <a:pPr algn="ctr"/>
                      <a:r>
                        <a:rPr lang="en-PK" b="1" dirty="0"/>
                        <a:t>Explanation</a:t>
                      </a:r>
                    </a:p>
                  </a:txBody>
                  <a:tcPr anchor="ctr"/>
                </a:tc>
                <a:extLst>
                  <a:ext uri="{0D108BD9-81ED-4DB2-BD59-A6C34878D82A}">
                    <a16:rowId xmlns:a16="http://schemas.microsoft.com/office/drawing/2014/main" val="1630610609"/>
                  </a:ext>
                </a:extLst>
              </a:tr>
              <a:tr h="370840">
                <a:tc>
                  <a:txBody>
                    <a:bodyPr/>
                    <a:lstStyle/>
                    <a:p>
                      <a:r>
                        <a:rPr lang="en-GB" dirty="0" err="1"/>
                        <a:t>exiftool</a:t>
                      </a:r>
                      <a:endParaRPr lang="en-PK" dirty="0"/>
                    </a:p>
                  </a:txBody>
                  <a:tcPr anchor="ctr"/>
                </a:tc>
                <a:tc>
                  <a:txBody>
                    <a:bodyPr/>
                    <a:lstStyle/>
                    <a:p>
                      <a:r>
                        <a:rPr lang="en-GB" dirty="0" err="1"/>
                        <a:t>ExifTool</a:t>
                      </a:r>
                      <a:r>
                        <a:rPr lang="en-GB" sz="1800" b="0" i="0" u="none" strike="noStrike" kern="1200" dirty="0">
                          <a:solidFill>
                            <a:schemeClr val="tx1"/>
                          </a:solidFill>
                          <a:effectLst/>
                          <a:latin typeface="+mn-lt"/>
                          <a:ea typeface="+mn-ea"/>
                          <a:cs typeface="+mn-cs"/>
                        </a:rPr>
                        <a:t> is used for reading, writing, and editing metadata in various file types, particularly in image files. Metadata contains information about the file, such as camera settings, date and time, GPS location, and more. </a:t>
                      </a:r>
                      <a:endParaRPr lang="en-PK" dirty="0"/>
                    </a:p>
                  </a:txBody>
                  <a:tcPr anchor="ctr"/>
                </a:tc>
                <a:tc>
                  <a:txBody>
                    <a:bodyPr/>
                    <a:lstStyle/>
                    <a:p>
                      <a:pPr algn="l"/>
                      <a:r>
                        <a:rPr lang="en-GB" dirty="0" err="1"/>
                        <a:t>exiftool</a:t>
                      </a:r>
                      <a:r>
                        <a:rPr lang="en-GB" dirty="0"/>
                        <a:t> </a:t>
                      </a:r>
                      <a:r>
                        <a:rPr lang="en-GB" dirty="0" err="1"/>
                        <a:t>image.jpg</a:t>
                      </a:r>
                      <a:endParaRPr lang="en-GB" dirty="0"/>
                    </a:p>
                  </a:txBody>
                  <a:tcPr anchor="ctr"/>
                </a:tc>
                <a:tc>
                  <a:txBody>
                    <a:bodyPr/>
                    <a:lstStyle/>
                    <a:p>
                      <a:r>
                        <a:rPr lang="en-GB" sz="1800" b="0" i="0" u="none" strike="noStrike" kern="1200" dirty="0">
                          <a:solidFill>
                            <a:schemeClr val="tx1"/>
                          </a:solidFill>
                          <a:effectLst/>
                          <a:latin typeface="+mn-lt"/>
                          <a:ea typeface="+mn-ea"/>
                          <a:cs typeface="+mn-cs"/>
                        </a:rPr>
                        <a:t>Display the metadata information for the specified image file.</a:t>
                      </a:r>
                    </a:p>
                    <a:p>
                      <a:br>
                        <a:rPr lang="en-GB" dirty="0"/>
                      </a:br>
                      <a:endParaRPr lang="en-GB" sz="1800" b="0" i="0" u="none" strike="noStrike"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49793169"/>
                  </a:ext>
                </a:extLst>
              </a:tr>
            </a:tbl>
          </a:graphicData>
        </a:graphic>
      </p:graphicFrame>
    </p:spTree>
    <p:extLst>
      <p:ext uri="{BB962C8B-B14F-4D97-AF65-F5344CB8AC3E}">
        <p14:creationId xmlns:p14="http://schemas.microsoft.com/office/powerpoint/2010/main" val="924472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2C1B60-A649-B34F-9CB4-CF5F985DC79D}"/>
              </a:ext>
            </a:extLst>
          </p:cNvPr>
          <p:cNvSpPr>
            <a:spLocks noGrp="1"/>
          </p:cNvSpPr>
          <p:nvPr>
            <p:ph type="title"/>
          </p:nvPr>
        </p:nvSpPr>
        <p:spPr/>
        <p:txBody>
          <a:bodyPr/>
          <a:lstStyle/>
          <a:p>
            <a:pPr algn="ctr"/>
            <a:r>
              <a:rPr lang="en-PK" dirty="0"/>
              <a:t>Photos (Images)</a:t>
            </a:r>
          </a:p>
        </p:txBody>
      </p:sp>
      <p:sp>
        <p:nvSpPr>
          <p:cNvPr id="5" name="Content Placeholder 4">
            <a:extLst>
              <a:ext uri="{FF2B5EF4-FFF2-40B4-BE49-F238E27FC236}">
                <a16:creationId xmlns:a16="http://schemas.microsoft.com/office/drawing/2014/main" id="{FE8A7BD4-7AD9-FBCE-AB21-FFA7532B76B1}"/>
              </a:ext>
            </a:extLst>
          </p:cNvPr>
          <p:cNvSpPr>
            <a:spLocks noGrp="1"/>
          </p:cNvSpPr>
          <p:nvPr>
            <p:ph idx="1"/>
          </p:nvPr>
        </p:nvSpPr>
        <p:spPr/>
        <p:txBody>
          <a:bodyPr/>
          <a:lstStyle/>
          <a:p>
            <a:r>
              <a:rPr lang="en-PK" dirty="0"/>
              <a:t>Three types</a:t>
            </a:r>
          </a:p>
          <a:p>
            <a:pPr lvl="1"/>
            <a:r>
              <a:rPr lang="en-PK" dirty="0"/>
              <a:t>Captured by the device camera</a:t>
            </a:r>
          </a:p>
          <a:p>
            <a:pPr lvl="1"/>
            <a:r>
              <a:rPr lang="en-PK" dirty="0"/>
              <a:t>Downloaded from the cloud (Amazon Cloud) </a:t>
            </a:r>
          </a:p>
          <a:p>
            <a:pPr lvl="1"/>
            <a:r>
              <a:rPr lang="en-PK" dirty="0"/>
              <a:t>Downloaded during activities like playing music, videos, and </a:t>
            </a:r>
          </a:p>
          <a:p>
            <a:pPr lvl="1"/>
            <a:endParaRPr lang="en-PK" dirty="0"/>
          </a:p>
          <a:p>
            <a:r>
              <a:rPr lang="en-PK" dirty="0"/>
              <a:t>None of these is saved on device file system</a:t>
            </a:r>
          </a:p>
          <a:p>
            <a:endParaRPr lang="en-PK" dirty="0"/>
          </a:p>
          <a:p>
            <a:r>
              <a:rPr lang="en-PK" dirty="0"/>
              <a:t>Conduct a search for file type jpg in user data partition and check</a:t>
            </a:r>
          </a:p>
        </p:txBody>
      </p:sp>
    </p:spTree>
    <p:extLst>
      <p:ext uri="{BB962C8B-B14F-4D97-AF65-F5344CB8AC3E}">
        <p14:creationId xmlns:p14="http://schemas.microsoft.com/office/powerpoint/2010/main" val="588792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2629-7788-0D2C-452B-E07BE49CE856}"/>
              </a:ext>
            </a:extLst>
          </p:cNvPr>
          <p:cNvSpPr>
            <a:spLocks noGrp="1"/>
          </p:cNvSpPr>
          <p:nvPr>
            <p:ph type="title"/>
          </p:nvPr>
        </p:nvSpPr>
        <p:spPr>
          <a:xfrm>
            <a:off x="838200" y="365125"/>
            <a:ext cx="10515600" cy="1325563"/>
          </a:xfrm>
        </p:spPr>
        <p:txBody>
          <a:bodyPr/>
          <a:lstStyle/>
          <a:p>
            <a:r>
              <a:rPr lang="en-US" dirty="0"/>
              <a:t>Search jpg files in </a:t>
            </a:r>
            <a:r>
              <a:rPr lang="en-US" dirty="0" err="1"/>
              <a:t>userdata</a:t>
            </a:r>
            <a:r>
              <a:rPr lang="en-US" dirty="0"/>
              <a:t> partition</a:t>
            </a:r>
            <a:endParaRPr lang="en-PK" dirty="0"/>
          </a:p>
        </p:txBody>
      </p:sp>
      <p:sp>
        <p:nvSpPr>
          <p:cNvPr id="7" name="TextBox 6">
            <a:extLst>
              <a:ext uri="{FF2B5EF4-FFF2-40B4-BE49-F238E27FC236}">
                <a16:creationId xmlns:a16="http://schemas.microsoft.com/office/drawing/2014/main" id="{662823CB-6AB4-6C9A-B46B-68CFF28C362A}"/>
              </a:ext>
            </a:extLst>
          </p:cNvPr>
          <p:cNvSpPr txBox="1"/>
          <p:nvPr/>
        </p:nvSpPr>
        <p:spPr>
          <a:xfrm>
            <a:off x="838199" y="1690688"/>
            <a:ext cx="3545541" cy="369332"/>
          </a:xfrm>
          <a:prstGeom prst="rect">
            <a:avLst/>
          </a:prstGeom>
          <a:solidFill>
            <a:schemeClr val="accent4"/>
          </a:solidFill>
        </p:spPr>
        <p:txBody>
          <a:bodyPr wrap="square">
            <a:spAutoFit/>
          </a:bodyPr>
          <a:lstStyle/>
          <a:p>
            <a:r>
              <a:rPr lang="en-GB" dirty="0"/>
              <a:t>Search jpg files with find command</a:t>
            </a:r>
            <a:endParaRPr lang="en-US" dirty="0"/>
          </a:p>
        </p:txBody>
      </p:sp>
      <p:pic>
        <p:nvPicPr>
          <p:cNvPr id="4" name="Picture 3" descr="A screenshot of a computer program&#10;&#10;Description automatically generated">
            <a:extLst>
              <a:ext uri="{FF2B5EF4-FFF2-40B4-BE49-F238E27FC236}">
                <a16:creationId xmlns:a16="http://schemas.microsoft.com/office/drawing/2014/main" id="{EB2CBAAB-456C-1AC5-5ED8-F205FA3C1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2060020"/>
            <a:ext cx="7772400" cy="4395254"/>
          </a:xfrm>
          <a:prstGeom prst="rect">
            <a:avLst/>
          </a:prstGeom>
        </p:spPr>
      </p:pic>
    </p:spTree>
    <p:extLst>
      <p:ext uri="{BB962C8B-B14F-4D97-AF65-F5344CB8AC3E}">
        <p14:creationId xmlns:p14="http://schemas.microsoft.com/office/powerpoint/2010/main" val="3703920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2629-7788-0D2C-452B-E07BE49CE856}"/>
              </a:ext>
            </a:extLst>
          </p:cNvPr>
          <p:cNvSpPr>
            <a:spLocks noGrp="1"/>
          </p:cNvSpPr>
          <p:nvPr>
            <p:ph type="title"/>
          </p:nvPr>
        </p:nvSpPr>
        <p:spPr>
          <a:xfrm>
            <a:off x="838200" y="365125"/>
            <a:ext cx="10515600" cy="1325563"/>
          </a:xfrm>
        </p:spPr>
        <p:txBody>
          <a:bodyPr/>
          <a:lstStyle/>
          <a:p>
            <a:r>
              <a:rPr lang="en-US" dirty="0"/>
              <a:t>Search jpg files in system partition</a:t>
            </a:r>
            <a:endParaRPr lang="en-PK" dirty="0"/>
          </a:p>
        </p:txBody>
      </p:sp>
      <p:sp>
        <p:nvSpPr>
          <p:cNvPr id="7" name="TextBox 6">
            <a:extLst>
              <a:ext uri="{FF2B5EF4-FFF2-40B4-BE49-F238E27FC236}">
                <a16:creationId xmlns:a16="http://schemas.microsoft.com/office/drawing/2014/main" id="{662823CB-6AB4-6C9A-B46B-68CFF28C362A}"/>
              </a:ext>
            </a:extLst>
          </p:cNvPr>
          <p:cNvSpPr txBox="1"/>
          <p:nvPr/>
        </p:nvSpPr>
        <p:spPr>
          <a:xfrm>
            <a:off x="838199" y="1690688"/>
            <a:ext cx="3545541" cy="369332"/>
          </a:xfrm>
          <a:prstGeom prst="rect">
            <a:avLst/>
          </a:prstGeom>
          <a:solidFill>
            <a:schemeClr val="accent4"/>
          </a:solidFill>
        </p:spPr>
        <p:txBody>
          <a:bodyPr wrap="square">
            <a:spAutoFit/>
          </a:bodyPr>
          <a:lstStyle/>
          <a:p>
            <a:r>
              <a:rPr lang="en-GB" dirty="0"/>
              <a:t>Search jpg files with find command</a:t>
            </a:r>
            <a:endParaRPr lang="en-US" dirty="0"/>
          </a:p>
        </p:txBody>
      </p:sp>
      <p:pic>
        <p:nvPicPr>
          <p:cNvPr id="5" name="Picture 4" descr="A computer screen shot of text&#10;&#10;Description automatically generated">
            <a:extLst>
              <a:ext uri="{FF2B5EF4-FFF2-40B4-BE49-F238E27FC236}">
                <a16:creationId xmlns:a16="http://schemas.microsoft.com/office/drawing/2014/main" id="{7319E051-4D69-3B79-F8B7-E29BAD90D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060020"/>
            <a:ext cx="7226300" cy="1841500"/>
          </a:xfrm>
          <a:prstGeom prst="rect">
            <a:avLst/>
          </a:prstGeom>
        </p:spPr>
      </p:pic>
    </p:spTree>
    <p:extLst>
      <p:ext uri="{BB962C8B-B14F-4D97-AF65-F5344CB8AC3E}">
        <p14:creationId xmlns:p14="http://schemas.microsoft.com/office/powerpoint/2010/main" val="1906893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2C1B60-A649-B34F-9CB4-CF5F985DC79D}"/>
              </a:ext>
            </a:extLst>
          </p:cNvPr>
          <p:cNvSpPr>
            <a:spLocks noGrp="1"/>
          </p:cNvSpPr>
          <p:nvPr>
            <p:ph type="title"/>
          </p:nvPr>
        </p:nvSpPr>
        <p:spPr/>
        <p:txBody>
          <a:bodyPr/>
          <a:lstStyle/>
          <a:p>
            <a:pPr algn="ctr"/>
            <a:r>
              <a:rPr lang="en-PK" dirty="0"/>
              <a:t>Photos in Found File System</a:t>
            </a:r>
          </a:p>
        </p:txBody>
      </p:sp>
      <p:sp>
        <p:nvSpPr>
          <p:cNvPr id="5" name="Content Placeholder 4">
            <a:extLst>
              <a:ext uri="{FF2B5EF4-FFF2-40B4-BE49-F238E27FC236}">
                <a16:creationId xmlns:a16="http://schemas.microsoft.com/office/drawing/2014/main" id="{FE8A7BD4-7AD9-FBCE-AB21-FFA7532B76B1}"/>
              </a:ext>
            </a:extLst>
          </p:cNvPr>
          <p:cNvSpPr>
            <a:spLocks noGrp="1"/>
          </p:cNvSpPr>
          <p:nvPr>
            <p:ph idx="1"/>
          </p:nvPr>
        </p:nvSpPr>
        <p:spPr/>
        <p:txBody>
          <a:bodyPr/>
          <a:lstStyle/>
          <a:p>
            <a:r>
              <a:rPr lang="en-PK" dirty="0"/>
              <a:t>Only 12 jpg files found in userdata partition</a:t>
            </a:r>
          </a:p>
          <a:p>
            <a:endParaRPr lang="en-PK" dirty="0"/>
          </a:p>
          <a:p>
            <a:r>
              <a:rPr lang="en-PK"/>
              <a:t>No jpg files in system partition</a:t>
            </a:r>
            <a:endParaRPr lang="en-PK" dirty="0"/>
          </a:p>
          <a:p>
            <a:endParaRPr lang="en-PK" dirty="0"/>
          </a:p>
          <a:p>
            <a:r>
              <a:rPr lang="en-PK" dirty="0"/>
              <a:t>No photos captured by the device camera, downloaded from the cloud or downloaded from internet found in the file systme</a:t>
            </a:r>
          </a:p>
          <a:p>
            <a:endParaRPr lang="en-PK" dirty="0"/>
          </a:p>
          <a:p>
            <a:r>
              <a:rPr lang="en-PK" dirty="0"/>
              <a:t>But, the photos can be recovered through data carving techniques</a:t>
            </a:r>
          </a:p>
        </p:txBody>
      </p:sp>
    </p:spTree>
    <p:extLst>
      <p:ext uri="{BB962C8B-B14F-4D97-AF65-F5344CB8AC3E}">
        <p14:creationId xmlns:p14="http://schemas.microsoft.com/office/powerpoint/2010/main" val="1877870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74A91-B65A-3BF5-8328-43D32A5FDD6F}"/>
              </a:ext>
            </a:extLst>
          </p:cNvPr>
          <p:cNvSpPr>
            <a:spLocks noGrp="1"/>
          </p:cNvSpPr>
          <p:nvPr>
            <p:ph type="title"/>
          </p:nvPr>
        </p:nvSpPr>
        <p:spPr/>
        <p:txBody>
          <a:bodyPr/>
          <a:lstStyle/>
          <a:p>
            <a:r>
              <a:rPr lang="en-PK" dirty="0"/>
              <a:t>Data Carving</a:t>
            </a:r>
          </a:p>
        </p:txBody>
      </p:sp>
      <p:sp>
        <p:nvSpPr>
          <p:cNvPr id="3" name="Content Placeholder 2">
            <a:extLst>
              <a:ext uri="{FF2B5EF4-FFF2-40B4-BE49-F238E27FC236}">
                <a16:creationId xmlns:a16="http://schemas.microsoft.com/office/drawing/2014/main" id="{5727E531-ACBD-FC0D-4835-110B042AE394}"/>
              </a:ext>
            </a:extLst>
          </p:cNvPr>
          <p:cNvSpPr>
            <a:spLocks noGrp="1"/>
          </p:cNvSpPr>
          <p:nvPr>
            <p:ph idx="1"/>
          </p:nvPr>
        </p:nvSpPr>
        <p:spPr/>
        <p:txBody>
          <a:bodyPr>
            <a:normAutofit lnSpcReduction="10000"/>
          </a:bodyPr>
          <a:lstStyle/>
          <a:p>
            <a:r>
              <a:rPr lang="en-GB" dirty="0"/>
              <a:t>A process to extract or recover data from a hard drive or disk image, without relying on file system metadata. </a:t>
            </a:r>
          </a:p>
          <a:p>
            <a:endParaRPr lang="en-GB" dirty="0"/>
          </a:p>
          <a:p>
            <a:r>
              <a:rPr lang="en-GB" dirty="0"/>
              <a:t>Data carving tools look for specific signatures, headers, or footers (the beginning and end of files) to carve files</a:t>
            </a:r>
          </a:p>
          <a:p>
            <a:endParaRPr lang="en-GB" b="0" i="0" u="none" strike="noStrike" dirty="0">
              <a:effectLst/>
            </a:endParaRPr>
          </a:p>
          <a:p>
            <a:r>
              <a:rPr lang="en-GB" b="0" i="0" u="none" strike="noStrike" dirty="0">
                <a:effectLst/>
              </a:rPr>
              <a:t>Useful when file system structures are damaged/corrupted</a:t>
            </a:r>
            <a:r>
              <a:rPr lang="en-GB" dirty="0"/>
              <a:t>/</a:t>
            </a:r>
            <a:r>
              <a:rPr lang="en-GB" b="0" i="0" u="none" strike="noStrike" dirty="0">
                <a:effectLst/>
              </a:rPr>
              <a:t>missing</a:t>
            </a:r>
          </a:p>
          <a:p>
            <a:endParaRPr lang="en-GB" b="0" i="0" u="none" strike="noStrike" dirty="0">
              <a:effectLst/>
            </a:endParaRPr>
          </a:p>
          <a:p>
            <a:r>
              <a:rPr lang="en-GB" b="0" i="0" u="none" strike="noStrike" dirty="0">
                <a:effectLst/>
              </a:rPr>
              <a:t>Accessing files through traditional file system parsing methods is not possible</a:t>
            </a:r>
            <a:endParaRPr lang="en-PK" dirty="0"/>
          </a:p>
        </p:txBody>
      </p:sp>
    </p:spTree>
    <p:extLst>
      <p:ext uri="{BB962C8B-B14F-4D97-AF65-F5344CB8AC3E}">
        <p14:creationId xmlns:p14="http://schemas.microsoft.com/office/powerpoint/2010/main" val="3091531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C272-43AB-BF5F-07C1-2A2CE361B37E}"/>
              </a:ext>
            </a:extLst>
          </p:cNvPr>
          <p:cNvSpPr>
            <a:spLocks noGrp="1"/>
          </p:cNvSpPr>
          <p:nvPr>
            <p:ph type="title"/>
          </p:nvPr>
        </p:nvSpPr>
        <p:spPr/>
        <p:txBody>
          <a:bodyPr/>
          <a:lstStyle/>
          <a:p>
            <a:r>
              <a:rPr lang="en-PK" dirty="0"/>
              <a:t>Scalpel – Data Carving Tool</a:t>
            </a:r>
          </a:p>
        </p:txBody>
      </p:sp>
      <p:sp>
        <p:nvSpPr>
          <p:cNvPr id="3" name="Content Placeholder 2">
            <a:extLst>
              <a:ext uri="{FF2B5EF4-FFF2-40B4-BE49-F238E27FC236}">
                <a16:creationId xmlns:a16="http://schemas.microsoft.com/office/drawing/2014/main" id="{0641A3C7-9142-9C83-17F3-71FFA574569A}"/>
              </a:ext>
            </a:extLst>
          </p:cNvPr>
          <p:cNvSpPr>
            <a:spLocks noGrp="1"/>
          </p:cNvSpPr>
          <p:nvPr>
            <p:ph idx="1"/>
          </p:nvPr>
        </p:nvSpPr>
        <p:spPr/>
        <p:txBody>
          <a:bodyPr>
            <a:normAutofit fontScale="92500" lnSpcReduction="10000"/>
          </a:bodyPr>
          <a:lstStyle/>
          <a:p>
            <a:pPr>
              <a:lnSpc>
                <a:spcPct val="100000"/>
              </a:lnSpc>
            </a:pPr>
            <a:r>
              <a:rPr lang="en-GB" dirty="0"/>
              <a:t>Scalpel is a file-carving and data recovery tool </a:t>
            </a:r>
          </a:p>
          <a:p>
            <a:pPr>
              <a:lnSpc>
                <a:spcPct val="100000"/>
              </a:lnSpc>
            </a:pPr>
            <a:r>
              <a:rPr lang="en-GB" dirty="0"/>
              <a:t>Extracts/carves files based on their headers &amp; footers</a:t>
            </a:r>
          </a:p>
          <a:p>
            <a:pPr>
              <a:lnSpc>
                <a:spcPct val="100000"/>
              </a:lnSpc>
            </a:pPr>
            <a:r>
              <a:rPr lang="en-GB" dirty="0"/>
              <a:t>Syntax: scalpel [options] </a:t>
            </a:r>
            <a:r>
              <a:rPr lang="en-GB" dirty="0" err="1"/>
              <a:t>device_or_image_name</a:t>
            </a:r>
            <a:endParaRPr lang="en-GB" dirty="0"/>
          </a:p>
          <a:p>
            <a:pPr>
              <a:lnSpc>
                <a:spcPct val="100000"/>
              </a:lnSpc>
            </a:pPr>
            <a:r>
              <a:rPr lang="en-GB" dirty="0"/>
              <a:t>Example: scalpel -c </a:t>
            </a:r>
            <a:r>
              <a:rPr lang="en-GB" dirty="0" err="1"/>
              <a:t>scalpel.conf</a:t>
            </a:r>
            <a:r>
              <a:rPr lang="en-GB" dirty="0"/>
              <a:t> -o </a:t>
            </a:r>
            <a:r>
              <a:rPr lang="en-GB" dirty="0" err="1"/>
              <a:t>output_directory</a:t>
            </a:r>
            <a:r>
              <a:rPr lang="en-GB" dirty="0"/>
              <a:t> /dev/</a:t>
            </a:r>
            <a:r>
              <a:rPr lang="en-GB" dirty="0" err="1"/>
              <a:t>sdX</a:t>
            </a:r>
            <a:endParaRPr lang="en-GB" dirty="0"/>
          </a:p>
          <a:p>
            <a:pPr lvl="1">
              <a:lnSpc>
                <a:spcPct val="100000"/>
              </a:lnSpc>
            </a:pPr>
            <a:r>
              <a:rPr lang="en-GB" dirty="0"/>
              <a:t>-c </a:t>
            </a:r>
            <a:r>
              <a:rPr lang="en-GB" dirty="0" err="1"/>
              <a:t>scalpel.conf</a:t>
            </a:r>
            <a:r>
              <a:rPr lang="en-GB" dirty="0"/>
              <a:t>: Specifies the configuration file (</a:t>
            </a:r>
            <a:r>
              <a:rPr lang="en-GB" dirty="0" err="1"/>
              <a:t>scalpel.conf</a:t>
            </a:r>
            <a:r>
              <a:rPr lang="en-GB" dirty="0"/>
              <a:t>) that defines the file types &amp; their headers/footers for carving process. If not specified, then default path is /etc/scalpel/</a:t>
            </a:r>
            <a:r>
              <a:rPr lang="en-GB" dirty="0" err="1"/>
              <a:t>scalpel.conf</a:t>
            </a:r>
            <a:endParaRPr lang="en-GB" dirty="0"/>
          </a:p>
          <a:p>
            <a:pPr lvl="1">
              <a:lnSpc>
                <a:spcPct val="100000"/>
              </a:lnSpc>
            </a:pPr>
            <a:r>
              <a:rPr lang="en-GB" dirty="0"/>
              <a:t>-o </a:t>
            </a:r>
            <a:r>
              <a:rPr lang="en-GB" dirty="0" err="1"/>
              <a:t>output_directory</a:t>
            </a:r>
            <a:r>
              <a:rPr lang="en-GB" dirty="0"/>
              <a:t>: Specifies the output directory where recovered files should be saved. If not specified then scalpel creates an output directory.</a:t>
            </a:r>
          </a:p>
          <a:p>
            <a:pPr lvl="1">
              <a:lnSpc>
                <a:spcPct val="100000"/>
              </a:lnSpc>
            </a:pPr>
            <a:r>
              <a:rPr lang="en-GB" dirty="0"/>
              <a:t>/dev/</a:t>
            </a:r>
            <a:r>
              <a:rPr lang="en-GB" dirty="0" err="1"/>
              <a:t>sdX</a:t>
            </a:r>
            <a:r>
              <a:rPr lang="en-GB" dirty="0"/>
              <a:t> or </a:t>
            </a:r>
            <a:r>
              <a:rPr lang="en-GB" dirty="0" err="1"/>
              <a:t>disk_image.image</a:t>
            </a:r>
            <a:r>
              <a:rPr lang="en-GB" dirty="0"/>
              <a:t>: Specifies the input device/partition or disk image from which scalpel will recover files. Must be specified.</a:t>
            </a:r>
          </a:p>
          <a:p>
            <a:endParaRPr lang="en-GB" dirty="0"/>
          </a:p>
          <a:p>
            <a:endParaRPr lang="en-GB" dirty="0"/>
          </a:p>
        </p:txBody>
      </p:sp>
    </p:spTree>
    <p:extLst>
      <p:ext uri="{BB962C8B-B14F-4D97-AF65-F5344CB8AC3E}">
        <p14:creationId xmlns:p14="http://schemas.microsoft.com/office/powerpoint/2010/main" val="31407351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11090</TotalTime>
  <Words>1032</Words>
  <Application>Microsoft Macintosh PowerPoint</Application>
  <PresentationFormat>Widescreen</PresentationFormat>
  <Paragraphs>139</Paragraphs>
  <Slides>28</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Photos &amp; Movie Stills</vt:lpstr>
      <vt:lpstr>Linux Commands Used in This Lab</vt:lpstr>
      <vt:lpstr>Linux Commands Used in This Lab</vt:lpstr>
      <vt:lpstr>Photos (Images)</vt:lpstr>
      <vt:lpstr>Search jpg files in userdata partition</vt:lpstr>
      <vt:lpstr>Search jpg files in system partition</vt:lpstr>
      <vt:lpstr>Photos in Found File System</vt:lpstr>
      <vt:lpstr>Data Carving</vt:lpstr>
      <vt:lpstr>Scalpel – Data Carving Tool</vt:lpstr>
      <vt:lpstr>Carving Images (jpg files) with ‘scalpel’</vt:lpstr>
      <vt:lpstr>Carving Images (jpg files) with ‘scalpel’</vt:lpstr>
      <vt:lpstr>Carving Images (jpg files) with ‘scalpel’</vt:lpstr>
      <vt:lpstr>Carving Images – Image taken by Camera</vt:lpstr>
      <vt:lpstr>Carving Images – Image downloaded from cloud</vt:lpstr>
      <vt:lpstr>Carving images (jpg)</vt:lpstr>
      <vt:lpstr>Carving Images with ‘foremost’</vt:lpstr>
      <vt:lpstr>Carving Images with ‘foremost’</vt:lpstr>
      <vt:lpstr>Carving Images with ‘foremost’</vt:lpstr>
      <vt:lpstr>Carving Images with ‘foremost’</vt:lpstr>
      <vt:lpstr>Carving Images – Image taken by Camera</vt:lpstr>
      <vt:lpstr>Carving Images – Image downloaded from cloud</vt:lpstr>
      <vt:lpstr>Carved Images (all images taken by camera &amp; downloaded from the cloud)</vt:lpstr>
      <vt:lpstr>Carved Images (downloaded images displayed while playing music)</vt:lpstr>
      <vt:lpstr>Carving Images – Screenshot captured during playing video</vt:lpstr>
      <vt:lpstr>Movie stills</vt:lpstr>
      <vt:lpstr> Metadata of Recovered Photos (jpg) </vt:lpstr>
      <vt:lpstr>Metadata of Carved Photos (jpg)</vt:lpstr>
      <vt:lpstr>Metadata of Carved Photos (jpg)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sarfraz nawaz</cp:lastModifiedBy>
  <cp:revision>194</cp:revision>
  <dcterms:created xsi:type="dcterms:W3CDTF">2021-01-18T02:02:41Z</dcterms:created>
  <dcterms:modified xsi:type="dcterms:W3CDTF">2023-12-20T04:46:16Z</dcterms:modified>
</cp:coreProperties>
</file>